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4"/>
  </p:notesMasterIdLst>
  <p:sldIdLst>
    <p:sldId id="260" r:id="rId2"/>
    <p:sldId id="296" r:id="rId3"/>
    <p:sldId id="314" r:id="rId4"/>
    <p:sldId id="258" r:id="rId5"/>
    <p:sldId id="295" r:id="rId6"/>
    <p:sldId id="305" r:id="rId7"/>
    <p:sldId id="297" r:id="rId8"/>
    <p:sldId id="306" r:id="rId9"/>
    <p:sldId id="307" r:id="rId10"/>
    <p:sldId id="302" r:id="rId11"/>
    <p:sldId id="312" r:id="rId12"/>
    <p:sldId id="310" r:id="rId13"/>
    <p:sldId id="316" r:id="rId14"/>
    <p:sldId id="311" r:id="rId15"/>
    <p:sldId id="317" r:id="rId16"/>
    <p:sldId id="318" r:id="rId17"/>
    <p:sldId id="299" r:id="rId18"/>
    <p:sldId id="308" r:id="rId19"/>
    <p:sldId id="298" r:id="rId20"/>
    <p:sldId id="301" r:id="rId21"/>
    <p:sldId id="315" r:id="rId22"/>
    <p:sldId id="31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166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 snapToGrid="0" showGuides="1">
      <p:cViewPr varScale="1">
        <p:scale>
          <a:sx n="85" d="100"/>
          <a:sy n="85" d="100"/>
        </p:scale>
        <p:origin x="162" y="84"/>
      </p:cViewPr>
      <p:guideLst>
        <p:guide orient="horz" pos="799"/>
        <p:guide pos="166"/>
        <p:guide orient="horz" pos="2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D203-C792-8D49-AFAC-CF66250701F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5CFEE-3EF8-994E-81CB-0EAD3451B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95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4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6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29C6F62-B8C7-DC78-7524-0B470EF65A5B}"/>
              </a:ext>
            </a:extLst>
          </p:cNvPr>
          <p:cNvCxnSpPr>
            <a:cxnSpLocks/>
          </p:cNvCxnSpPr>
          <p:nvPr userDrawn="1"/>
        </p:nvCxnSpPr>
        <p:spPr>
          <a:xfrm>
            <a:off x="1888676" y="6538912"/>
            <a:ext cx="8810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8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24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0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1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40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9BD9533-09B1-0821-AD7C-E5739D838957}"/>
              </a:ext>
            </a:extLst>
          </p:cNvPr>
          <p:cNvCxnSpPr>
            <a:cxnSpLocks/>
          </p:cNvCxnSpPr>
          <p:nvPr userDrawn="1"/>
        </p:nvCxnSpPr>
        <p:spPr>
          <a:xfrm>
            <a:off x="1888676" y="6538912"/>
            <a:ext cx="8810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76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8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1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0"/>
              </a:defRPr>
            </a:lvl1pPr>
          </a:lstStyle>
          <a:p>
            <a:r>
              <a:rPr lang="ru-RU"/>
              <a:t>12.05.2023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0"/>
              </a:defRPr>
            </a:lvl1pPr>
          </a:lstStyle>
          <a:p>
            <a:fld id="{CD833ACA-DE0D-F644-9179-D04F0E7AEA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4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irce Bold" panose="020B0502020203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B0502020203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6">
            <a:extLst>
              <a:ext uri="{FF2B5EF4-FFF2-40B4-BE49-F238E27FC236}">
                <a16:creationId xmlns:a16="http://schemas.microsoft.com/office/drawing/2014/main" id="{1023EBD7-7F13-4639-B7E2-EA3B8619A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2" t="4051" r="22108" b="4578"/>
          <a:stretch/>
        </p:blipFill>
        <p:spPr>
          <a:xfrm>
            <a:off x="5108028" y="1520952"/>
            <a:ext cx="7083972" cy="533704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22C6BC-1F35-610C-A9D0-C33A112148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6BD65-E13A-0142-4496-2ED63050C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12780"/>
            <a:ext cx="7449207" cy="2387600"/>
          </a:xfrm>
        </p:spPr>
        <p:txBody>
          <a:bodyPr>
            <a:noAutofit/>
          </a:bodyPr>
          <a:lstStyle/>
          <a:p>
            <a:pPr algn="l"/>
            <a:r>
              <a:rPr lang="ru-RU" sz="4400" dirty="0"/>
              <a:t>Современные возможности и механизмы работы с культурным наследием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E89159-A5C3-B32F-3434-2345E1543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41325"/>
            <a:ext cx="7239000" cy="119743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XVI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Всероссийский конкурс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юношеских исследовательских и проектных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работ по историко-церковному краеведению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3740F0-1A90-4E3E-3E28-C2B623232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21646" r="20213" b="19994"/>
          <a:stretch/>
        </p:blipFill>
        <p:spPr bwMode="auto">
          <a:xfrm>
            <a:off x="7584562" y="340473"/>
            <a:ext cx="1067016" cy="10670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BC9E60-59D9-3EAC-02F8-AD85E2FE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57" y="340473"/>
            <a:ext cx="1223857" cy="10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Шрифт, Графика, рукописный текс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428A91-921A-E7A3-1236-CAFB24BD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42" y="504813"/>
            <a:ext cx="1617310" cy="738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738BB-E2C7-0048-560E-BB68453D3319}"/>
              </a:ext>
            </a:extLst>
          </p:cNvPr>
          <p:cNvSpPr txBox="1"/>
          <p:nvPr/>
        </p:nvSpPr>
        <p:spPr>
          <a:xfrm>
            <a:off x="685800" y="6078121"/>
            <a:ext cx="2265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Circe Bold" panose="020B0502020203020203" pitchFamily="34" charset="0"/>
              </a:rPr>
              <a:t>12 мая 2023 г., Москва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064734E-07B0-BFA5-0655-AA9A434BFB67}"/>
              </a:ext>
            </a:extLst>
          </p:cNvPr>
          <p:cNvSpPr txBox="1">
            <a:spLocks/>
          </p:cNvSpPr>
          <p:nvPr/>
        </p:nvSpPr>
        <p:spPr>
          <a:xfrm>
            <a:off x="685800" y="4880691"/>
            <a:ext cx="7239000" cy="1197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irce" panose="020B0502020203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Абдуллаев Александр Максимович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Живое наследие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10</a:t>
            </a:fld>
            <a:endParaRPr lang="ru-R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22C05FA-1365-1904-2415-7C77F8F4E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8972"/>
          <a:stretch/>
        </p:blipFill>
        <p:spPr bwMode="auto">
          <a:xfrm>
            <a:off x="9464675" y="0"/>
            <a:ext cx="2463800" cy="2438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ь экрана 2023-05-12 в 12.57.34">
            <a:hlinkClick r:id="" action="ppaction://media"/>
            <a:extLst>
              <a:ext uri="{FF2B5EF4-FFF2-40B4-BE49-F238E27FC236}">
                <a16:creationId xmlns:a16="http://schemas.microsoft.com/office/drawing/2014/main" id="{33B1297F-D81C-0515-B6B8-1519BC5CA1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41.939" end="9469.0574"/>
                </p14:media>
              </p:ext>
            </p:extLst>
          </p:nvPr>
        </p:nvPicPr>
        <p:blipFill rotWithShape="1">
          <a:blip r:embed="rId5"/>
          <a:srcRect t="7594"/>
          <a:stretch>
            <a:fillRect/>
          </a:stretch>
        </p:blipFill>
        <p:spPr>
          <a:xfrm>
            <a:off x="176440" y="1770149"/>
            <a:ext cx="8125959" cy="4586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3E2C8-76E1-8493-D53C-407E7D11B77D}"/>
              </a:ext>
            </a:extLst>
          </p:cNvPr>
          <p:cNvSpPr txBox="1"/>
          <p:nvPr/>
        </p:nvSpPr>
        <p:spPr>
          <a:xfrm>
            <a:off x="9783336" y="1960272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livingheritage.ru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  <p:pic>
        <p:nvPicPr>
          <p:cNvPr id="10" name="Рисунок 9" descr="Изображение выглядит как текст, диаграмма,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64D8CB9-BF2B-99F7-4C1B-ADA258A93D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9"/>
          <a:stretch/>
        </p:blipFill>
        <p:spPr>
          <a:xfrm>
            <a:off x="8645019" y="3011740"/>
            <a:ext cx="2743200" cy="318347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BBCAC6F-9F1D-DEB9-31A3-CE350C840FF7}"/>
              </a:ext>
            </a:extLst>
          </p:cNvPr>
          <p:cNvSpPr txBox="1">
            <a:spLocks/>
          </p:cNvSpPr>
          <p:nvPr/>
        </p:nvSpPr>
        <p:spPr>
          <a:xfrm>
            <a:off x="263525" y="662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национальная карта и сообщество продвижения </a:t>
            </a:r>
            <a:br>
              <a:rPr lang="ru-RU" sz="2800" b="0" dirty="0">
                <a:latin typeface="Circe" panose="020B0502020203020203" pitchFamily="34" charset="0"/>
              </a:rPr>
            </a:br>
            <a:r>
              <a:rPr lang="ru-RU" sz="2800" b="0" dirty="0">
                <a:latin typeface="Circe" panose="020B0502020203020203" pitchFamily="34" charset="0"/>
              </a:rPr>
              <a:t>локальных культурных брендов России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45352-4FEF-DDDB-3BFF-0CAD4160DCF3}"/>
              </a:ext>
            </a:extLst>
          </p:cNvPr>
          <p:cNvSpPr txBox="1"/>
          <p:nvPr/>
        </p:nvSpPr>
        <p:spPr>
          <a:xfrm>
            <a:off x="7891589" y="6162066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livingheritage.ru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/index/map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F9A18-971F-945B-573D-701DE6DF56CC}"/>
              </a:ext>
            </a:extLst>
          </p:cNvPr>
          <p:cNvSpPr txBox="1"/>
          <p:nvPr/>
        </p:nvSpPr>
        <p:spPr>
          <a:xfrm>
            <a:off x="8278720" y="2528915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ТОП–</a:t>
            </a:r>
            <a:r>
              <a:rPr lang="ru-RU" b="1" dirty="0">
                <a:latin typeface="Circe Bold" panose="020B0502020203020203" pitchFamily="34" charset="0"/>
                <a:sym typeface="Wingdings" pitchFamily="2" charset="2"/>
              </a:rPr>
              <a:t>500</a:t>
            </a:r>
            <a:endParaRPr lang="ru-RU" b="1" dirty="0">
              <a:latin typeface="Circe Bold" panose="020B0502020203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239FB-EBC1-A1D4-74D4-AFA491E56865}"/>
              </a:ext>
            </a:extLst>
          </p:cNvPr>
          <p:cNvSpPr txBox="1"/>
          <p:nvPr/>
        </p:nvSpPr>
        <p:spPr>
          <a:xfrm>
            <a:off x="10162403" y="2528915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ТОП–</a:t>
            </a:r>
            <a:r>
              <a:rPr lang="ru-RU" b="1" dirty="0">
                <a:latin typeface="Circe Bold" panose="020B0502020203020203" pitchFamily="34" charset="0"/>
                <a:sym typeface="Wingdings" pitchFamily="2" charset="2"/>
              </a:rPr>
              <a:t>1000</a:t>
            </a:r>
            <a:endParaRPr lang="ru-RU" b="1" dirty="0">
              <a:latin typeface="Circe Bold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9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Живое наследие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11</a:t>
            </a:fld>
            <a:endParaRPr lang="ru-R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22C05FA-1365-1904-2415-7C77F8F4E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8972"/>
          <a:stretch/>
        </p:blipFill>
        <p:spPr bwMode="auto">
          <a:xfrm>
            <a:off x="9464675" y="0"/>
            <a:ext cx="2463800" cy="2438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7A81CEF-970D-48FA-8C23-729BFFCBE617}"/>
              </a:ext>
            </a:extLst>
          </p:cNvPr>
          <p:cNvSpPr txBox="1">
            <a:spLocks/>
          </p:cNvSpPr>
          <p:nvPr/>
        </p:nvSpPr>
        <p:spPr>
          <a:xfrm>
            <a:off x="263525" y="662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национальная карта и сообщество продвижения </a:t>
            </a:r>
            <a:br>
              <a:rPr lang="ru-RU" sz="2800" b="0" dirty="0">
                <a:latin typeface="Circe" panose="020B0502020203020203" pitchFamily="34" charset="0"/>
              </a:rPr>
            </a:br>
            <a:r>
              <a:rPr lang="ru-RU" sz="2800" b="0" dirty="0">
                <a:latin typeface="Circe" panose="020B0502020203020203" pitchFamily="34" charset="0"/>
              </a:rPr>
              <a:t>локальных культурных брендов России</a:t>
            </a:r>
          </a:p>
        </p:txBody>
      </p:sp>
      <p:pic>
        <p:nvPicPr>
          <p:cNvPr id="11" name="Рисунок 10" descr="Изображение выглядит как текст, Воздушный шар, небо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AA35326D-CCD1-3528-9BE2-6A8F66E19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0" r="49609"/>
          <a:stretch/>
        </p:blipFill>
        <p:spPr>
          <a:xfrm>
            <a:off x="263525" y="2491090"/>
            <a:ext cx="3916589" cy="3865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FA78E9-F5FA-B6C7-E365-FD37E9F5B1C0}"/>
              </a:ext>
            </a:extLst>
          </p:cNvPr>
          <p:cNvSpPr txBox="1"/>
          <p:nvPr/>
        </p:nvSpPr>
        <p:spPr>
          <a:xfrm>
            <a:off x="686784" y="212175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Всероссийский фестиваль </a:t>
            </a:r>
          </a:p>
        </p:txBody>
      </p:sp>
      <p:pic>
        <p:nvPicPr>
          <p:cNvPr id="14" name="Рисунок 13" descr="Изображение выглядит как текст, снимок экрана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id="{6E54718A-350C-CA89-BC3A-842EC0D8F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554" y="2585812"/>
            <a:ext cx="3678928" cy="2519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09E764-F57F-0A8C-7826-A503E1F5A49D}"/>
              </a:ext>
            </a:extLst>
          </p:cNvPr>
          <p:cNvSpPr txBox="1"/>
          <p:nvPr/>
        </p:nvSpPr>
        <p:spPr>
          <a:xfrm>
            <a:off x="5557327" y="2121758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Маршруты</a:t>
            </a:r>
          </a:p>
        </p:txBody>
      </p:sp>
      <p:pic>
        <p:nvPicPr>
          <p:cNvPr id="17" name="Рисунок 16" descr="Изображение выглядит как текст, снимок экрана, гор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FA55E83-4418-E268-C9E0-20F7F4AF4F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2841" y="4419601"/>
            <a:ext cx="4270683" cy="19367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547F83-2973-4666-C29D-AB43D9D6AE49}"/>
              </a:ext>
            </a:extLst>
          </p:cNvPr>
          <p:cNvSpPr txBox="1"/>
          <p:nvPr/>
        </p:nvSpPr>
        <p:spPr>
          <a:xfrm>
            <a:off x="9393959" y="4005817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Экспедиции</a:t>
            </a:r>
          </a:p>
        </p:txBody>
      </p:sp>
    </p:spTree>
    <p:extLst>
      <p:ext uri="{BB962C8B-B14F-4D97-AF65-F5344CB8AC3E}">
        <p14:creationId xmlns:p14="http://schemas.microsoft.com/office/powerpoint/2010/main" val="2154642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741932" cy="1325563"/>
          </a:xfrm>
        </p:spPr>
        <p:txBody>
          <a:bodyPr>
            <a:normAutofit/>
          </a:bodyPr>
          <a:lstStyle/>
          <a:p>
            <a:r>
              <a:rPr lang="ru-RU" sz="4200" dirty="0"/>
              <a:t>Самые красивые деревни и городки России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12</a:t>
            </a:fld>
            <a:endParaRPr lang="ru-RU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BA46EA3C-83B2-E46B-37A7-CBF5B3521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942975"/>
            <a:ext cx="3302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карта, текст, атлас&#10;&#10;Автоматически созданное описание">
            <a:extLst>
              <a:ext uri="{FF2B5EF4-FFF2-40B4-BE49-F238E27FC236}">
                <a16:creationId xmlns:a16="http://schemas.microsoft.com/office/drawing/2014/main" id="{4B9CB66D-39B6-E330-549B-8E05AA656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9" t="2914" b="10845"/>
          <a:stretch/>
        </p:blipFill>
        <p:spPr>
          <a:xfrm>
            <a:off x="263525" y="2671763"/>
            <a:ext cx="7213600" cy="3562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2981D7D-4B07-D45D-1E43-73EE119833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1354" y="4280165"/>
            <a:ext cx="3945190" cy="2441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28CED-F3C4-0D7B-FDA2-CD19887B5DCF}"/>
              </a:ext>
            </a:extLst>
          </p:cNvPr>
          <p:cNvSpPr txBox="1"/>
          <p:nvPr/>
        </p:nvSpPr>
        <p:spPr>
          <a:xfrm>
            <a:off x="263526" y="1128975"/>
            <a:ext cx="765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  <a:t>объединяет сельские населённые пункты, обладающие выдающимся историко-культурным и природным наследием, в целях содействия сохранению и лучшему задействованию этого наследия, развитию сельского туризма, вовлечению сельских жителей в процессы саморазвития и повышению привлекательности сельских территорий. </a:t>
            </a:r>
            <a:endParaRPr lang="ru-RU" sz="1600" dirty="0">
              <a:latin typeface="Circe" panose="020B0502020203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BDDB49-F8E7-459D-F925-5826934625A5}"/>
              </a:ext>
            </a:extLst>
          </p:cNvPr>
          <p:cNvSpPr txBox="1"/>
          <p:nvPr/>
        </p:nvSpPr>
        <p:spPr>
          <a:xfrm>
            <a:off x="7758113" y="2799132"/>
            <a:ext cx="4433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B1C20"/>
                </a:solidFill>
                <a:latin typeface="Circe" panose="020B0502020203020203" pitchFamily="34" charset="0"/>
              </a:rPr>
              <a:t>Только «</a:t>
            </a:r>
            <a:r>
              <a:rPr lang="ru-RU" sz="18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  <a:t>живые</a:t>
            </a:r>
            <a:r>
              <a:rPr lang="ru-RU" dirty="0">
                <a:solidFill>
                  <a:srgbClr val="1B1C20"/>
                </a:solidFill>
                <a:latin typeface="Circe" panose="020B0502020203020203" pitchFamily="34" charset="0"/>
              </a:rPr>
              <a:t>»</a:t>
            </a:r>
            <a:r>
              <a:rPr lang="ru-RU" sz="18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  <a:t> </a:t>
            </a:r>
            <a:br>
              <a:rPr lang="ru-RU" sz="18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</a:br>
            <a:r>
              <a:rPr lang="ru-RU" sz="18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  <a:t>(не музеефицированные) деревни, сёла, посёлки, станицы, аулы и пр.</a:t>
            </a:r>
            <a:br>
              <a:rPr lang="ru-RU" sz="18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</a:br>
            <a:endParaRPr lang="ru-RU" sz="1800" b="0" i="0" dirty="0">
              <a:solidFill>
                <a:srgbClr val="1B1C20"/>
              </a:solidFill>
              <a:effectLst/>
              <a:latin typeface="Circe" panose="020B0502020203020203" pitchFamily="34" charset="0"/>
            </a:endParaRPr>
          </a:p>
          <a:p>
            <a:r>
              <a:rPr lang="ru-RU" sz="1800" b="0" i="0" dirty="0">
                <a:solidFill>
                  <a:srgbClr val="1B1C20"/>
                </a:solidFill>
                <a:effectLst/>
                <a:latin typeface="Circe" panose="020B0502020203020203" pitchFamily="34" charset="0"/>
              </a:rPr>
              <a:t>Население до 2 000 человек.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7A969-A3EC-CC29-C137-910708242C08}"/>
              </a:ext>
            </a:extLst>
          </p:cNvPr>
          <p:cNvSpPr txBox="1"/>
          <p:nvPr/>
        </p:nvSpPr>
        <p:spPr>
          <a:xfrm>
            <a:off x="9041379" y="2286643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krasaderevni.ru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741932" cy="1325563"/>
          </a:xfrm>
        </p:spPr>
        <p:txBody>
          <a:bodyPr>
            <a:normAutofit/>
          </a:bodyPr>
          <a:lstStyle/>
          <a:p>
            <a:r>
              <a:rPr lang="ru-RU" sz="4200" dirty="0"/>
              <a:t>Самые красивые деревни и городки России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13</a:t>
            </a:fld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5790E2E-120E-32E4-261C-8765657DC8F5}"/>
              </a:ext>
            </a:extLst>
          </p:cNvPr>
          <p:cNvGrpSpPr/>
          <p:nvPr/>
        </p:nvGrpSpPr>
        <p:grpSpPr>
          <a:xfrm>
            <a:off x="767282" y="1000966"/>
            <a:ext cx="10657436" cy="5398248"/>
            <a:chOff x="263525" y="958102"/>
            <a:chExt cx="10657436" cy="5398248"/>
          </a:xfrm>
        </p:grpSpPr>
        <p:pic>
          <p:nvPicPr>
            <p:cNvPr id="5" name="Рисунок 4" descr="Изображение выглядит как снимок экрана, небо, дом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34D17F7B-8F52-3A5D-A625-FE198E1F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8EEF4"/>
                </a:clrFrom>
                <a:clrTo>
                  <a:srgbClr val="E8EE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3525" y="958103"/>
              <a:ext cx="7102095" cy="5398247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небо, текст, снимок экрана, облако&#10;&#10;Автоматически созданное описание">
              <a:extLst>
                <a:ext uri="{FF2B5EF4-FFF2-40B4-BE49-F238E27FC236}">
                  <a16:creationId xmlns:a16="http://schemas.microsoft.com/office/drawing/2014/main" id="{E87590FB-9998-AF35-41B7-39FEDF8B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8EEF4"/>
                </a:clrFrom>
                <a:clrTo>
                  <a:srgbClr val="E8EE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65620" y="958102"/>
              <a:ext cx="3555341" cy="5398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354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Деревни-сёла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14</a:t>
            </a:fld>
            <a:endParaRPr lang="ru-RU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EE2FAEA-4A6C-0343-32D0-7DF86A99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32" y="-86457"/>
            <a:ext cx="3610768" cy="34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94B5473-E75A-2B78-4E28-C031605AC854}"/>
              </a:ext>
            </a:extLst>
          </p:cNvPr>
          <p:cNvSpPr txBox="1">
            <a:spLocks/>
          </p:cNvSpPr>
          <p:nvPr/>
        </p:nvSpPr>
        <p:spPr>
          <a:xfrm>
            <a:off x="263525" y="967147"/>
            <a:ext cx="9051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Фонд поддержки традиционной русской культуры «Электронная энциклопедия истории и культуры русских сел и деревень»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36906-055A-5B20-69DA-31FA6366A358}"/>
              </a:ext>
            </a:extLst>
          </p:cNvPr>
          <p:cNvSpPr txBox="1"/>
          <p:nvPr/>
        </p:nvSpPr>
        <p:spPr>
          <a:xfrm>
            <a:off x="9390189" y="2440354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derevni-sela.ru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20D8C-6960-4FE4-55B6-7346B7BB0BB7}"/>
              </a:ext>
            </a:extLst>
          </p:cNvPr>
          <p:cNvSpPr txBox="1"/>
          <p:nvPr/>
        </p:nvSpPr>
        <p:spPr>
          <a:xfrm>
            <a:off x="5877773" y="4674011"/>
            <a:ext cx="52816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22222"/>
                </a:solidFill>
                <a:latin typeface="Circe" panose="020B0502020203020203" pitchFamily="34" charset="0"/>
              </a:rPr>
              <a:t>С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ообщество людей, неравнодушных к традиционной культуре народов России.</a:t>
            </a:r>
          </a:p>
          <a:p>
            <a:r>
              <a:rPr lang="ru-RU" sz="16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Сотрудники фонда – фольклористы, филологи, педагоги – с 1992 года занимаются полевым выездным изучением культуры, истории и современной жизни сел и деревень Русского севера, Урала и Сибири.</a:t>
            </a:r>
          </a:p>
          <a:p>
            <a:r>
              <a:rPr lang="ru-RU" sz="16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В 2017 году мы создали НКО.</a:t>
            </a:r>
            <a:endParaRPr lang="ru-RU" sz="1600" dirty="0">
              <a:latin typeface="Circe" panose="020B0502020203020203" pitchFamily="34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EBECFF1F-5CBD-023C-1143-A8162732A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6" r="5664"/>
          <a:stretch/>
        </p:blipFill>
        <p:spPr bwMode="auto">
          <a:xfrm>
            <a:off x="5952512" y="2052553"/>
            <a:ext cx="2778197" cy="24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5249D9A-99D4-D1F5-A143-1FDDDE2F0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4" y="2216483"/>
            <a:ext cx="5539509" cy="4139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099402-0A66-998C-384D-846894E3C36D}"/>
              </a:ext>
            </a:extLst>
          </p:cNvPr>
          <p:cNvSpPr txBox="1"/>
          <p:nvPr/>
        </p:nvSpPr>
        <p:spPr>
          <a:xfrm>
            <a:off x="8779736" y="3603587"/>
            <a:ext cx="1744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Надежда</a:t>
            </a:r>
            <a:br>
              <a:rPr lang="ru-RU" dirty="0">
                <a:latin typeface="Circe" panose="020B0502020203020203" pitchFamily="34" charset="0"/>
              </a:rPr>
            </a:br>
            <a:r>
              <a:rPr lang="ru-RU" dirty="0">
                <a:latin typeface="Circe" panose="020B0502020203020203" pitchFamily="34" charset="0"/>
              </a:rPr>
              <a:t>Владиславовна</a:t>
            </a:r>
            <a:br>
              <a:rPr lang="ru-RU" dirty="0">
                <a:latin typeface="Circe" panose="020B0502020203020203" pitchFamily="34" charset="0"/>
              </a:rPr>
            </a:br>
            <a:r>
              <a:rPr lang="ru-RU" dirty="0">
                <a:latin typeface="Circe" panose="020B0502020203020203" pitchFamily="34" charset="0"/>
              </a:rPr>
              <a:t>Свешникова</a:t>
            </a:r>
          </a:p>
        </p:txBody>
      </p:sp>
    </p:spTree>
    <p:extLst>
      <p:ext uri="{BB962C8B-B14F-4D97-AF65-F5344CB8AC3E}">
        <p14:creationId xmlns:p14="http://schemas.microsoft.com/office/powerpoint/2010/main" val="130729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Деревни-сёла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15</a:t>
            </a:fld>
            <a:endParaRPr lang="ru-RU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EE2FAEA-4A6C-0343-32D0-7DF86A99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32" y="-86457"/>
            <a:ext cx="3610768" cy="34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94B5473-E75A-2B78-4E28-C031605AC854}"/>
              </a:ext>
            </a:extLst>
          </p:cNvPr>
          <p:cNvSpPr txBox="1">
            <a:spLocks/>
          </p:cNvSpPr>
          <p:nvPr/>
        </p:nvSpPr>
        <p:spPr>
          <a:xfrm>
            <a:off x="263525" y="967147"/>
            <a:ext cx="9051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Фонд поддержки традиционной русской культуры «Электронная энциклопедия истории и культуры русских сел и деревень»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564A7D-39FF-62F0-AA16-64CA1F2D54B1}"/>
              </a:ext>
            </a:extLst>
          </p:cNvPr>
          <p:cNvSpPr txBox="1"/>
          <p:nvPr/>
        </p:nvSpPr>
        <p:spPr>
          <a:xfrm>
            <a:off x="323381" y="2339371"/>
            <a:ext cx="56137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i="0" dirty="0">
                <a:solidFill>
                  <a:srgbClr val="222222"/>
                </a:solidFill>
                <a:effectLst/>
                <a:latin typeface="Circe Bold" panose="020B0502020203020203" pitchFamily="34" charset="0"/>
              </a:rPr>
              <a:t>Как мы работаем?</a:t>
            </a:r>
          </a:p>
          <a:p>
            <a:pPr algn="l"/>
            <a:endParaRPr lang="ru-RU" sz="2000" b="1" i="0" dirty="0">
              <a:solidFill>
                <a:srgbClr val="222222"/>
              </a:solidFill>
              <a:effectLst/>
              <a:latin typeface="Circe Bold" panose="020B0502020203020203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Мы выбираем деревню или село, куда приезжаем на несколько дней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Беседуем со старожилами об истории села, истории семей, а также местных традициях, названиях и диалекте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Создаём сайт-энциклопедию села на основе собранных материалов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Обучаем редактировать и создавать статьи о селе в энциклопедии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Circe" panose="020B0502020203020203" pitchFamily="34" charset="0"/>
              </a:rPr>
              <a:t>Оставляем в селе цифровые копии собранных материалов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F1294D-5111-A2CB-0C76-6528A836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35" y="2468580"/>
            <a:ext cx="619500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8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Деревни-сёла. Партнёры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20A412-72AF-2B3F-49AE-A8A2E5BBB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5" y="1131199"/>
            <a:ext cx="4715963" cy="47082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DA6E6A-BDED-4D7D-27AF-EB083809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400" y="1131199"/>
            <a:ext cx="4715963" cy="471596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графический дизайн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30A76FB-B1D9-8625-E950-5DF5F36D2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24" b="49908"/>
          <a:stretch/>
        </p:blipFill>
        <p:spPr>
          <a:xfrm>
            <a:off x="9630363" y="1010838"/>
            <a:ext cx="2292887" cy="226683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графический дизайн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1227B1C-2B1B-5B79-4B0A-ABD76E1A7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24" b="49908"/>
          <a:stretch/>
        </p:blipFill>
        <p:spPr>
          <a:xfrm>
            <a:off x="9684169" y="3429000"/>
            <a:ext cx="2389446" cy="236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Фонды. Внимание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17</a:t>
            </a:fld>
            <a:endParaRPr lang="ru-RU"/>
          </a:p>
        </p:txBody>
      </p:sp>
      <p:pic>
        <p:nvPicPr>
          <p:cNvPr id="8" name="Рисунок 7" descr="Изображение выглядит как текст, снимок экрана, двер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08EA04F-581B-90CC-E155-F1F0E1D8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3267" y="1901478"/>
            <a:ext cx="6648733" cy="487714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графическая вставка, диаграмм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A56E54-EF0A-D13F-0A78-33D008A56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140"/>
          <a:stretch/>
        </p:blipFill>
        <p:spPr>
          <a:xfrm>
            <a:off x="6342062" y="107949"/>
            <a:ext cx="5422900" cy="15763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графическая вставка, диаграмм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DA5616-0E0E-3950-70DD-52133C06B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52" b="1950"/>
          <a:stretch/>
        </p:blipFill>
        <p:spPr>
          <a:xfrm>
            <a:off x="2903396" y="5163506"/>
            <a:ext cx="2293938" cy="15290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BC203C-D58C-895A-2032-6F86416C7891}"/>
              </a:ext>
            </a:extLst>
          </p:cNvPr>
          <p:cNvSpPr txBox="1"/>
          <p:nvPr/>
        </p:nvSpPr>
        <p:spPr>
          <a:xfrm>
            <a:off x="263525" y="1397675"/>
            <a:ext cx="5279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Благотворительный фонд сохранения исторического наследия в России. Мы оказываем помощь в сборе средств, консультируем и помогаем спасти от разрушения объекты культурного наследия нашей страны. Учреждён фондом Городские Проекты Ильи Варламова и Максима Каца.</a:t>
            </a:r>
          </a:p>
        </p:txBody>
      </p:sp>
      <p:pic>
        <p:nvPicPr>
          <p:cNvPr id="14" name="Рисунок 13" descr="Изображение выглядит как текст, Шрифт, снимок экра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0B512567-AB89-A59D-B520-50C74A0E2B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750" y="3660440"/>
            <a:ext cx="3692100" cy="1271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149728-375A-A7AF-6BAB-A89B62A52791}"/>
              </a:ext>
            </a:extLst>
          </p:cNvPr>
          <p:cNvSpPr txBox="1"/>
          <p:nvPr/>
        </p:nvSpPr>
        <p:spPr>
          <a:xfrm>
            <a:off x="3292487" y="3429000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fondvnimanie.ru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2777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Фонды. </a:t>
            </a:r>
            <a:r>
              <a:rPr lang="ru-RU" dirty="0" err="1"/>
              <a:t>Крохино</a:t>
            </a:r>
            <a:r>
              <a:rPr lang="ru-RU" dirty="0"/>
              <a:t>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18</a:t>
            </a:fld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1F108C4-D686-B4DF-B840-8A33951D5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r="12973"/>
          <a:stretch/>
        </p:blipFill>
        <p:spPr bwMode="auto">
          <a:xfrm>
            <a:off x="6345799" y="529314"/>
            <a:ext cx="5693800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A1A578F-E9E3-AE9F-9694-C8D9ADFE16FA}"/>
              </a:ext>
            </a:extLst>
          </p:cNvPr>
          <p:cNvSpPr txBox="1">
            <a:spLocks/>
          </p:cNvSpPr>
          <p:nvPr/>
        </p:nvSpPr>
        <p:spPr>
          <a:xfrm>
            <a:off x="263525" y="524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400" b="0" dirty="0">
                <a:latin typeface="Circe" panose="020B0502020203020203" pitchFamily="34" charset="0"/>
              </a:rPr>
              <a:t>Центр возрождения культурного наследия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3AFB4-CCEA-806A-4907-5AE96F7E501B}"/>
              </a:ext>
            </a:extLst>
          </p:cNvPr>
          <p:cNvSpPr txBox="1"/>
          <p:nvPr/>
        </p:nvSpPr>
        <p:spPr>
          <a:xfrm>
            <a:off x="263525" y="1695931"/>
            <a:ext cx="5832475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008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Создать устойчивый механизм работы с наследием, чтобы его сохранение было доступно каждому как ресурс для личностного развития и социокультурный ресурс для развития территорий.</a:t>
            </a:r>
          </a:p>
          <a:p>
            <a:b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</a:br>
            <a:endParaRPr lang="ru-RU"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CA742DE-5DBC-06A6-5FA6-D8E3B195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068993"/>
            <a:ext cx="1600056" cy="23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CC6B0-ADBA-9674-5C25-448E2E8F1AC0}"/>
              </a:ext>
            </a:extLst>
          </p:cNvPr>
          <p:cNvSpPr txBox="1"/>
          <p:nvPr/>
        </p:nvSpPr>
        <p:spPr>
          <a:xfrm>
            <a:off x="2051700" y="3068993"/>
            <a:ext cx="4231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1" dirty="0">
                <a:solidFill>
                  <a:srgbClr val="000000"/>
                </a:solidFill>
                <a:effectLst/>
                <a:latin typeface="Circe Bold" panose="020B0502020203020203" pitchFamily="34" charset="0"/>
              </a:rPr>
              <a:t>Как часто мы, проезжая мимо красивых исторических мест, делаем на память фотографию... </a:t>
            </a:r>
          </a:p>
          <a:p>
            <a:endParaRPr lang="ru-RU" sz="1600" i="1" dirty="0">
              <a:solidFill>
                <a:srgbClr val="000000"/>
              </a:solidFill>
              <a:latin typeface="Circe Bold" panose="020B0502020203020203" pitchFamily="34" charset="0"/>
            </a:endParaRPr>
          </a:p>
          <a:p>
            <a:r>
              <a:rPr lang="ru-RU" sz="1600" b="0" i="1" dirty="0">
                <a:solidFill>
                  <a:srgbClr val="000000"/>
                </a:solidFill>
                <a:effectLst/>
                <a:latin typeface="Circe Bold" panose="020B0502020203020203" pitchFamily="34" charset="0"/>
              </a:rPr>
              <a:t>Пройдет еще несколько лет, и большинство забытых и полуразрушенных храмов России превратятся в бесформенные руины…</a:t>
            </a:r>
            <a:endParaRPr lang="ru-RU" sz="1600" dirty="0">
              <a:latin typeface="Circe" panose="020B0502020203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A08FB-210F-5683-E013-CC4E12721BE9}"/>
              </a:ext>
            </a:extLst>
          </p:cNvPr>
          <p:cNvSpPr txBox="1"/>
          <p:nvPr/>
        </p:nvSpPr>
        <p:spPr>
          <a:xfrm>
            <a:off x="328285" y="5501142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err="1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Анор</a:t>
            </a:r>
            <a:r>
              <a:rPr lang="ru-RU" b="0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 </a:t>
            </a:r>
            <a:r>
              <a:rPr lang="ru-RU" b="0" dirty="0" err="1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Тукаева</a:t>
            </a:r>
            <a:endParaRPr lang="ru-RU" dirty="0">
              <a:latin typeface="Circe" panose="020B0502020203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3ECE80-4872-9D1F-E653-5793613A88F8}"/>
              </a:ext>
            </a:extLst>
          </p:cNvPr>
          <p:cNvSpPr txBox="1"/>
          <p:nvPr/>
        </p:nvSpPr>
        <p:spPr>
          <a:xfrm>
            <a:off x="263525" y="1356858"/>
            <a:ext cx="2374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krokhino.ru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o_fonde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BEBC3C-CFF0-2DA3-4216-3B2F8F72B99C}"/>
              </a:ext>
            </a:extLst>
          </p:cNvPr>
          <p:cNvSpPr txBox="1"/>
          <p:nvPr/>
        </p:nvSpPr>
        <p:spPr>
          <a:xfrm>
            <a:off x="3179762" y="5138939"/>
            <a:ext cx="3794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irce" panose="020B0502020203020203" pitchFamily="34" charset="0"/>
              </a:rPr>
              <a:t>Как сделать из мухи слона?</a:t>
            </a:r>
            <a:br>
              <a:rPr lang="ru-RU" sz="1400" dirty="0">
                <a:latin typeface="Circe" panose="020B0502020203020203" pitchFamily="34" charset="0"/>
              </a:rPr>
            </a:br>
            <a:br>
              <a:rPr lang="ru-RU" sz="1400" dirty="0">
                <a:latin typeface="Circe" panose="020B0502020203020203" pitchFamily="34" charset="0"/>
              </a:rPr>
            </a:br>
            <a:r>
              <a:rPr lang="ru-RU" sz="1400" dirty="0">
                <a:latin typeface="Circe" panose="020B0502020203020203" pitchFamily="34" charset="0"/>
              </a:rPr>
              <a:t>где муха – исторический артефакт,</a:t>
            </a:r>
            <a:br>
              <a:rPr lang="ru-RU" sz="1400" dirty="0">
                <a:latin typeface="Circe" panose="020B0502020203020203" pitchFamily="34" charset="0"/>
              </a:rPr>
            </a:br>
            <a:r>
              <a:rPr lang="ru-RU" sz="1400" dirty="0">
                <a:latin typeface="Circe" panose="020B0502020203020203" pitchFamily="34" charset="0"/>
              </a:rPr>
              <a:t>а слон – креативный проект.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F1A6E-7576-D321-F436-FB9A63C46850}"/>
              </a:ext>
            </a:extLst>
          </p:cNvPr>
          <p:cNvSpPr txBox="1"/>
          <p:nvPr/>
        </p:nvSpPr>
        <p:spPr>
          <a:xfrm>
            <a:off x="2074180" y="6178203"/>
            <a:ext cx="64716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05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vk.com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r>
              <a:rPr lang="en-GB" sz="105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kult_patrul?z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=video-153407967_456239055%2F09aacd83f46bd738da%2Fpl_wall_-153407967</a:t>
            </a:r>
          </a:p>
        </p:txBody>
      </p:sp>
      <p:pic>
        <p:nvPicPr>
          <p:cNvPr id="16" name="Рисунок 15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B2885E2D-3A28-E5A6-8E79-12A8109A3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6586" y="5190182"/>
            <a:ext cx="833176" cy="8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0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Дом за рубль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3F6A9-34D5-2411-B583-ADD7FEC9CE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051" y="3554678"/>
            <a:ext cx="9101137" cy="2599235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небо, строительство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47A4AB15-5CEA-D562-3331-C35C9A27C6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9891" y="500619"/>
            <a:ext cx="4567298" cy="3118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CC22DC-BC20-F971-1D1F-B133768E0792}"/>
              </a:ext>
            </a:extLst>
          </p:cNvPr>
          <p:cNvSpPr txBox="1"/>
          <p:nvPr/>
        </p:nvSpPr>
        <p:spPr>
          <a:xfrm>
            <a:off x="269641" y="1017786"/>
            <a:ext cx="19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http://</a:t>
            </a:r>
            <a:r>
              <a:rPr lang="ru-RU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домзарубль.рф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83534-E7CA-9507-8E53-54EA825CFD6B}"/>
              </a:ext>
            </a:extLst>
          </p:cNvPr>
          <p:cNvSpPr txBox="1"/>
          <p:nvPr/>
        </p:nvSpPr>
        <p:spPr>
          <a:xfrm>
            <a:off x="263525" y="4854295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Программа «Аренда за рубль» инициирована мэром Томска Иваном Кляйном и действует с сентября 2016 года.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935DA-C59E-C7C1-CF8E-91FD04600CE6}"/>
              </a:ext>
            </a:extLst>
          </p:cNvPr>
          <p:cNvSpPr txBox="1"/>
          <p:nvPr/>
        </p:nvSpPr>
        <p:spPr>
          <a:xfrm>
            <a:off x="404811" y="1630386"/>
            <a:ext cx="6552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В рамках проекта инвесторам предлагается за свой счет отремонтировать старинные дома, а взамен получить здание в аренду на 49 лет по льготной цене. </a:t>
            </a:r>
          </a:p>
          <a:p>
            <a:endParaRPr lang="ru-RU" sz="2000" dirty="0">
              <a:solidFill>
                <a:srgbClr val="000000"/>
              </a:solidFill>
              <a:latin typeface="Circe" panose="020B0502020203020203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irce" panose="020B0502020203020203" pitchFamily="34" charset="0"/>
              </a:rPr>
              <a:t>Льготы на земельный участок и аренду здания.</a:t>
            </a:r>
            <a:endParaRPr lang="ru-RU" sz="2000" dirty="0"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6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2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2CC34-0D66-E37C-F09C-C067AE24B8E2}"/>
              </a:ext>
            </a:extLst>
          </p:cNvPr>
          <p:cNvSpPr txBox="1"/>
          <p:nvPr/>
        </p:nvSpPr>
        <p:spPr>
          <a:xfrm>
            <a:off x="785813" y="1582341"/>
            <a:ext cx="106203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444444"/>
                </a:solidFill>
                <a:effectLst/>
                <a:latin typeface="Circe" panose="020B0502020203020203" pitchFamily="34" charset="0"/>
              </a:rPr>
              <a:t>К объектам культурного наследия (памятникам истории и культуры) народов Российской Федерации (далее - объекты культурного наследия) в целях настоящего Федерального закона относятся </a:t>
            </a:r>
            <a:r>
              <a:rPr lang="ru-RU" sz="1800" b="1" i="0" u="none" strike="noStrike" dirty="0">
                <a:solidFill>
                  <a:srgbClr val="444444"/>
                </a:solidFill>
                <a:effectLst/>
                <a:latin typeface="Circe Bold" panose="020B0502020203020203" pitchFamily="34" charset="0"/>
              </a:rPr>
              <a:t>объекты недвижимого имущества</a:t>
            </a:r>
            <a:r>
              <a:rPr lang="ru-RU" sz="1800" b="0" i="0" u="none" strike="noStrike" dirty="0">
                <a:solidFill>
                  <a:srgbClr val="444444"/>
                </a:solidFill>
                <a:effectLst/>
                <a:latin typeface="Circe" panose="020B0502020203020203" pitchFamily="34" charset="0"/>
              </a:rPr>
              <a:t> (включая объекты археологического наследия) и </a:t>
            </a:r>
            <a:r>
              <a:rPr lang="ru-RU" sz="1800" b="1" i="0" u="none" strike="noStrike" dirty="0">
                <a:solidFill>
                  <a:srgbClr val="444444"/>
                </a:solidFill>
                <a:effectLst/>
                <a:latin typeface="Circe Bold" panose="020B0502020203020203" pitchFamily="34" charset="0"/>
              </a:rPr>
              <a:t>иные объекты </a:t>
            </a:r>
            <a:r>
              <a:rPr lang="ru-RU" sz="1800" b="0" i="0" u="none" strike="noStrike" dirty="0">
                <a:solidFill>
                  <a:srgbClr val="444444"/>
                </a:solidFill>
                <a:effectLst/>
                <a:latin typeface="Circe" panose="020B0502020203020203" pitchFamily="34" charset="0"/>
              </a:rPr>
              <a:t>с исторически связанными с ними территориями, произведениями живописи, скульптуры, декоративно-прикладного искусства, объектами науки и техники и иными предметами материальной культуры, возникшие в результате исторических событий, представляющие собой ценность с точки зрения истории, археологии, архитектуры, градостроительства, искусства, науки и техники, эстетики, этнологии или антропологии, социальной культуры и являющиеся</a:t>
            </a:r>
            <a:r>
              <a:rPr lang="ru-RU" sz="1800" b="1" i="0" u="none" strike="noStrike" dirty="0">
                <a:solidFill>
                  <a:srgbClr val="444444"/>
                </a:solidFill>
                <a:effectLst/>
                <a:latin typeface="Circe Bold" panose="020B0502020203020203" pitchFamily="34" charset="0"/>
              </a:rPr>
              <a:t> свидетельством эпох и цивилизаций, подлинными источниками информации о зарождении и развитии культуры.</a:t>
            </a:r>
            <a:endParaRPr lang="ru-RU" b="0" dirty="0">
              <a:effectLst/>
              <a:latin typeface="Circe" panose="020B0502020203020203" pitchFamily="34" charset="0"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br>
              <a:rPr lang="ru-RU" b="0" dirty="0">
                <a:effectLst/>
                <a:latin typeface="Circe" panose="020B0502020203020203" pitchFamily="34" charset="0"/>
              </a:rPr>
            </a:br>
            <a:r>
              <a:rPr lang="ru-RU" sz="1800" b="0" i="0" u="none" strike="noStrike" dirty="0">
                <a:solidFill>
                  <a:srgbClr val="444444"/>
                </a:solidFill>
                <a:effectLst/>
                <a:latin typeface="Circe" panose="020B0502020203020203" pitchFamily="34" charset="0"/>
              </a:rPr>
              <a:t>ФЗ-73</a:t>
            </a:r>
          </a:p>
          <a:p>
            <a:br>
              <a:rPr lang="ru-RU" dirty="0">
                <a:latin typeface="Circe" panose="020B0502020203020203" pitchFamily="34" charset="0"/>
              </a:rPr>
            </a:br>
            <a:endParaRPr lang="ru-RU" dirty="0"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68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Образовательные проекты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20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18F06-27CD-AB41-A653-A069285DEFCE}"/>
              </a:ext>
            </a:extLst>
          </p:cNvPr>
          <p:cNvSpPr txBox="1"/>
          <p:nvPr/>
        </p:nvSpPr>
        <p:spPr>
          <a:xfrm>
            <a:off x="263525" y="1268413"/>
            <a:ext cx="3685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irce Bold" panose="020B0502020203020203" pitchFamily="34" charset="0"/>
              </a:rPr>
              <a:t>Ре-Школа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B2822-A26D-4431-53D2-724B242DF989}"/>
              </a:ext>
            </a:extLst>
          </p:cNvPr>
          <p:cNvSpPr txBox="1"/>
          <p:nvPr/>
        </p:nvSpPr>
        <p:spPr>
          <a:xfrm>
            <a:off x="263525" y="4354513"/>
            <a:ext cx="3685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Circe Bold" panose="020B0502020203020203" pitchFamily="34" charset="0"/>
              </a:rPr>
              <a:t>Архитекторы.рф</a:t>
            </a:r>
            <a:endParaRPr lang="ru-RU" sz="2000" b="1" dirty="0">
              <a:latin typeface="Circe Bold" panose="020B0502020203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57DCC-C7C6-9A9D-F901-AAABBCE314D7}"/>
              </a:ext>
            </a:extLst>
          </p:cNvPr>
          <p:cNvSpPr txBox="1"/>
          <p:nvPr/>
        </p:nvSpPr>
        <p:spPr>
          <a:xfrm>
            <a:off x="8035925" y="1268413"/>
            <a:ext cx="3685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irce Bold" panose="020B0502020203020203" pitchFamily="34" charset="0"/>
              </a:rPr>
              <a:t>Дом в Дали</a:t>
            </a:r>
          </a:p>
        </p:txBody>
      </p:sp>
      <p:pic>
        <p:nvPicPr>
          <p:cNvPr id="9" name="Рисунок 8" descr="Изображение выглядит как Человеческое лицо, одежда, человек, презентация&#10;&#10;Автоматически созданное описание">
            <a:extLst>
              <a:ext uri="{FF2B5EF4-FFF2-40B4-BE49-F238E27FC236}">
                <a16:creationId xmlns:a16="http://schemas.microsoft.com/office/drawing/2014/main" id="{B6466CB0-DF27-18A3-35FA-0020A4D87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02B3A"/>
              </a:clrFrom>
              <a:clrTo>
                <a:srgbClr val="102B3A">
                  <a:alpha val="0"/>
                </a:srgbClr>
              </a:clrTo>
            </a:clrChange>
          </a:blip>
          <a:srcRect l="46619" t="44473" r="7790"/>
          <a:stretch/>
        </p:blipFill>
        <p:spPr>
          <a:xfrm>
            <a:off x="9764479" y="3971925"/>
            <a:ext cx="2143125" cy="1961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CD2A08-9B3F-56E4-3BBB-63CD3D45655A}"/>
              </a:ext>
            </a:extLst>
          </p:cNvPr>
          <p:cNvSpPr txBox="1"/>
          <p:nvPr/>
        </p:nvSpPr>
        <p:spPr>
          <a:xfrm>
            <a:off x="8035925" y="2114680"/>
            <a:ext cx="3960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Гео-лаборатория исторических ценностей помогает решить проблему поиска инвесторов и собственников для старинных домов, расселенных по программе переселения из аварийного жилья.</a:t>
            </a:r>
            <a:endParaRPr lang="ru-RU" dirty="0">
              <a:latin typeface="Circe" panose="020B0502020203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03BBE-38ED-B9B8-B15E-2A6ECF209A3E}"/>
              </a:ext>
            </a:extLst>
          </p:cNvPr>
          <p:cNvSpPr txBox="1"/>
          <p:nvPr/>
        </p:nvSpPr>
        <p:spPr>
          <a:xfrm>
            <a:off x="10272767" y="5990787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irce Bold" panose="020B0502020203020203" pitchFamily="34" charset="0"/>
              </a:rPr>
              <a:t>Татьяна Минаева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598C8-31C9-F8CF-CB3E-929F94CE9BCD}"/>
              </a:ext>
            </a:extLst>
          </p:cNvPr>
          <p:cNvSpPr txBox="1"/>
          <p:nvPr/>
        </p:nvSpPr>
        <p:spPr>
          <a:xfrm>
            <a:off x="9086762" y="1703984"/>
            <a:ext cx="1790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dom.dal.team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F7CA6-379C-F01F-53A4-4E473CCEE9A8}"/>
              </a:ext>
            </a:extLst>
          </p:cNvPr>
          <p:cNvSpPr txBox="1"/>
          <p:nvPr/>
        </p:nvSpPr>
        <p:spPr>
          <a:xfrm>
            <a:off x="263525" y="4723845"/>
            <a:ext cx="705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0" dirty="0">
                <a:solidFill>
                  <a:srgbClr val="1C1C1C"/>
                </a:solidFill>
                <a:effectLst/>
                <a:latin typeface="Circe Bold" panose="020B0502020203020203" pitchFamily="34" charset="0"/>
              </a:rPr>
              <a:t>Спасти и адаптировать: как работать с историческим наследием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9BB3F4A9-BFE6-5666-D7C3-AD35C7CF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5" y="5125659"/>
            <a:ext cx="2085975" cy="109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EC25DC-16FD-6446-0F37-B77E77151FB4}"/>
              </a:ext>
            </a:extLst>
          </p:cNvPr>
          <p:cNvSpPr txBox="1"/>
          <p:nvPr/>
        </p:nvSpPr>
        <p:spPr>
          <a:xfrm>
            <a:off x="3000376" y="5220255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БЕСПЛАТНЫЙ И ОТКРЫТЫЙ КУРС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0E815-81B7-83F9-CF5D-436F199122BD}"/>
              </a:ext>
            </a:extLst>
          </p:cNvPr>
          <p:cNvSpPr txBox="1"/>
          <p:nvPr/>
        </p:nvSpPr>
        <p:spPr>
          <a:xfrm>
            <a:off x="3000376" y="5589587"/>
            <a:ext cx="4318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ru-RU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архитекторы.рф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courses/spasti-i-adaptirovat-kak-rabotat-s-istoricheskim-naslediem?ysclid=lgwbfg3fic677941898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50C27492-3CF2-750F-4623-58DBF322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06" y="1268413"/>
            <a:ext cx="2632707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C73D42-39AF-4B76-62E3-A7AFAF8D79FC}"/>
              </a:ext>
            </a:extLst>
          </p:cNvPr>
          <p:cNvSpPr txBox="1"/>
          <p:nvPr/>
        </p:nvSpPr>
        <p:spPr>
          <a:xfrm>
            <a:off x="6341869" y="3044387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irce Bold" panose="020B0502020203020203" pitchFamily="34" charset="0"/>
              </a:rPr>
              <a:t>Наринэ</a:t>
            </a:r>
            <a:r>
              <a:rPr lang="ru-RU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irce Bold" panose="020B0502020203020203" pitchFamily="34" charset="0"/>
              </a:rPr>
              <a:t> Тютчева</a:t>
            </a:r>
          </a:p>
        </p:txBody>
      </p:sp>
      <p:pic>
        <p:nvPicPr>
          <p:cNvPr id="19" name="Рисунок 18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E68ADF3-CF0D-4F22-67E9-D636B83B7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079" y="5404364"/>
            <a:ext cx="1549400" cy="5715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5EB64A3-9169-E046-2BEE-D166F9D3F3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2578" y="3184604"/>
            <a:ext cx="2338581" cy="890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251D14-F66B-5690-DF70-6EFB3FAB616D}"/>
              </a:ext>
            </a:extLst>
          </p:cNvPr>
          <p:cNvSpPr txBox="1"/>
          <p:nvPr/>
        </p:nvSpPr>
        <p:spPr>
          <a:xfrm>
            <a:off x="263525" y="2039880"/>
            <a:ext cx="47658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Создаётся, как совместный проект </a:t>
            </a:r>
            <a:r>
              <a:rPr lang="en-GB" dirty="0"/>
              <a:t>École de </a:t>
            </a:r>
            <a:r>
              <a:rPr lang="en-GB" dirty="0" err="1"/>
              <a:t>Chaillot</a:t>
            </a:r>
            <a:r>
              <a:rPr lang="en-GB" dirty="0"/>
              <a:t>, </a:t>
            </a:r>
            <a:r>
              <a:rPr lang="ru-RU" dirty="0"/>
              <a:t>архитектурного бюро «Рождественка», Высшей школы урбанистики НИУ ВШЭ при поддержке Министерства культуры России, Министерства культуры Франции и Франко-Российского «</a:t>
            </a:r>
            <a:r>
              <a:rPr lang="ru-RU" dirty="0" err="1"/>
              <a:t>Трианонского</a:t>
            </a:r>
            <a:r>
              <a:rPr lang="ru-RU" dirty="0"/>
              <a:t> диалога»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7FF0A-E8DB-51A2-8799-81079DED2842}"/>
              </a:ext>
            </a:extLst>
          </p:cNvPr>
          <p:cNvSpPr txBox="1"/>
          <p:nvPr/>
        </p:nvSpPr>
        <p:spPr>
          <a:xfrm>
            <a:off x="269641" y="1644054"/>
            <a:ext cx="2435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https://re-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school.ru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about_us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7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Агентства и общественные движения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00320-1B12-4FD2-7380-D3A390ED873A}"/>
              </a:ext>
            </a:extLst>
          </p:cNvPr>
          <p:cNvSpPr txBox="1"/>
          <p:nvPr/>
        </p:nvSpPr>
        <p:spPr>
          <a:xfrm>
            <a:off x="686785" y="1268413"/>
            <a:ext cx="3685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irce Bold" panose="020B0502020203020203" pitchFamily="34" charset="0"/>
              </a:rPr>
              <a:t>Агентство по управлению и использованию памятников истории и культуры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4E91B-9C42-C433-64FD-35A64119AF7F}"/>
              </a:ext>
            </a:extLst>
          </p:cNvPr>
          <p:cNvSpPr txBox="1"/>
          <p:nvPr/>
        </p:nvSpPr>
        <p:spPr>
          <a:xfrm>
            <a:off x="7781451" y="1268413"/>
            <a:ext cx="368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Circe Bold" panose="020B0502020203020203" pitchFamily="34" charset="0"/>
              </a:rPr>
              <a:t>Архнадзор</a:t>
            </a:r>
            <a:endParaRPr lang="ru-RU" b="1" dirty="0">
              <a:latin typeface="Circe Bold" panose="020B0502020203020203" pitchFamily="34" charset="0"/>
            </a:endParaRPr>
          </a:p>
        </p:txBody>
      </p:sp>
      <p:pic>
        <p:nvPicPr>
          <p:cNvPr id="8" name="Рисунок 7" descr="Изображение выглядит как текст, картина, плакат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84348B5-54AB-D6B2-476A-494A72BF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983" y="1268413"/>
            <a:ext cx="2287894" cy="318670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дерево, облако, церковь&#10;&#10;Автоматически созданное описание">
            <a:extLst>
              <a:ext uri="{FF2B5EF4-FFF2-40B4-BE49-F238E27FC236}">
                <a16:creationId xmlns:a16="http://schemas.microsoft.com/office/drawing/2014/main" id="{00D6D25E-BA08-3001-DD08-935BFB17C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9" y="4455122"/>
            <a:ext cx="3493294" cy="13915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7D6FAD-32DB-7AED-0DE3-CDFBCFFDA15C}"/>
              </a:ext>
            </a:extLst>
          </p:cNvPr>
          <p:cNvSpPr txBox="1"/>
          <p:nvPr/>
        </p:nvSpPr>
        <p:spPr>
          <a:xfrm>
            <a:off x="427372" y="3276958"/>
            <a:ext cx="3966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Журнал «Охраняется государством»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4A0F5-5D8F-27E2-6DA1-73F925463979}"/>
              </a:ext>
            </a:extLst>
          </p:cNvPr>
          <p:cNvSpPr txBox="1"/>
          <p:nvPr/>
        </p:nvSpPr>
        <p:spPr>
          <a:xfrm>
            <a:off x="1786228" y="2103715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auipik.ru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FB641-4A33-F716-924C-C722486ABCBE}"/>
              </a:ext>
            </a:extLst>
          </p:cNvPr>
          <p:cNvSpPr txBox="1"/>
          <p:nvPr/>
        </p:nvSpPr>
        <p:spPr>
          <a:xfrm>
            <a:off x="406131" y="3589040"/>
            <a:ext cx="402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auipik.ru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populyarizaciya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/protected-state/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C8AD6-19A3-1624-7D96-4F855BA68175}"/>
              </a:ext>
            </a:extLst>
          </p:cNvPr>
          <p:cNvSpPr txBox="1"/>
          <p:nvPr/>
        </p:nvSpPr>
        <p:spPr>
          <a:xfrm>
            <a:off x="4089413" y="5569646"/>
            <a:ext cx="272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usadba-nadonu.ru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247D06-F233-0993-4E7B-A58CD5CE4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67" y="2103715"/>
            <a:ext cx="1323209" cy="40827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EBFA341-3423-F81B-8AD7-EBE0BBC51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648" y="2103715"/>
            <a:ext cx="1347635" cy="41397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, снимок экрана,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6E6DC928-3937-505D-8EDA-E078900AF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283" y="2103715"/>
            <a:ext cx="1378802" cy="41540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F8050C-B021-55A7-6674-5637F911562E}"/>
              </a:ext>
            </a:extLst>
          </p:cNvPr>
          <p:cNvSpPr txBox="1"/>
          <p:nvPr/>
        </p:nvSpPr>
        <p:spPr>
          <a:xfrm>
            <a:off x="8473731" y="1647918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www.archnadzor.ru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3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3" y="2479227"/>
            <a:ext cx="11928475" cy="1325563"/>
          </a:xfrm>
        </p:spPr>
        <p:txBody>
          <a:bodyPr/>
          <a:lstStyle/>
          <a:p>
            <a:pPr algn="ctr"/>
            <a:r>
              <a:rPr lang="ru-RU" dirty="0"/>
              <a:t>Мы должны сохранять культурное наследие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F3795-5F45-0DBE-25C5-11B6B127A89C}"/>
              </a:ext>
            </a:extLst>
          </p:cNvPr>
          <p:cNvSpPr txBox="1"/>
          <p:nvPr/>
        </p:nvSpPr>
        <p:spPr>
          <a:xfrm>
            <a:off x="368480" y="4275316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кто такие «мы»?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7F977-8995-7C40-D34E-02E487E67D7C}"/>
              </a:ext>
            </a:extLst>
          </p:cNvPr>
          <p:cNvSpPr txBox="1"/>
          <p:nvPr/>
        </p:nvSpPr>
        <p:spPr>
          <a:xfrm>
            <a:off x="2795587" y="195009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зачем?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99833-9FE8-D98B-63A4-C65D84E025FF}"/>
              </a:ext>
            </a:extLst>
          </p:cNvPr>
          <p:cNvSpPr txBox="1"/>
          <p:nvPr/>
        </p:nvSpPr>
        <p:spPr>
          <a:xfrm>
            <a:off x="2027156" y="1053549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Для кого?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4CE50-37B3-3EAB-1171-ECC863F1B98F}"/>
              </a:ext>
            </a:extLst>
          </p:cNvPr>
          <p:cNvSpPr txBox="1"/>
          <p:nvPr/>
        </p:nvSpPr>
        <p:spPr>
          <a:xfrm>
            <a:off x="1097745" y="4920969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если я не эксперт?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B5149-603C-4BA7-EBED-DD7F1B31CBCC}"/>
              </a:ext>
            </a:extLst>
          </p:cNvPr>
          <p:cNvSpPr txBox="1"/>
          <p:nvPr/>
        </p:nvSpPr>
        <p:spPr>
          <a:xfrm>
            <a:off x="4209043" y="4188558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Как?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B3F256-0107-7784-05A4-145C810F20E8}"/>
              </a:ext>
            </a:extLst>
          </p:cNvPr>
          <p:cNvSpPr txBox="1"/>
          <p:nvPr/>
        </p:nvSpPr>
        <p:spPr>
          <a:xfrm>
            <a:off x="5873975" y="2023374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что такое культура?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EC39E-5135-3766-0EAE-CA418D0DEC70}"/>
              </a:ext>
            </a:extLst>
          </p:cNvPr>
          <p:cNvSpPr txBox="1"/>
          <p:nvPr/>
        </p:nvSpPr>
        <p:spPr>
          <a:xfrm>
            <a:off x="7052257" y="918077"/>
            <a:ext cx="34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Как сохранять нематериальное?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365C2-763A-94F0-2E3E-AAD1606D5F57}"/>
              </a:ext>
            </a:extLst>
          </p:cNvPr>
          <p:cNvSpPr txBox="1"/>
          <p:nvPr/>
        </p:nvSpPr>
        <p:spPr>
          <a:xfrm>
            <a:off x="4872033" y="4736303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Где взять денег?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16C82-35E8-AF8D-A5F0-F01DF85AFC37}"/>
              </a:ext>
            </a:extLst>
          </p:cNvPr>
          <p:cNvSpPr txBox="1"/>
          <p:nvPr/>
        </p:nvSpPr>
        <p:spPr>
          <a:xfrm>
            <a:off x="3889768" y="5333007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какая выгода?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979DC6-9ED1-8904-8695-3818B8105DD4}"/>
              </a:ext>
            </a:extLst>
          </p:cNvPr>
          <p:cNvSpPr txBox="1"/>
          <p:nvPr/>
        </p:nvSpPr>
        <p:spPr>
          <a:xfrm>
            <a:off x="9781169" y="406088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что это?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28953B-51C9-044F-D4CE-9AB19562903D}"/>
              </a:ext>
            </a:extLst>
          </p:cNvPr>
          <p:cNvSpPr txBox="1"/>
          <p:nvPr/>
        </p:nvSpPr>
        <p:spPr>
          <a:xfrm>
            <a:off x="8813596" y="4855130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Почему мой дом </a:t>
            </a:r>
            <a:br>
              <a:rPr lang="ru-RU" dirty="0">
                <a:latin typeface="Circe Light" panose="020B0402020203020203" pitchFamily="34" charset="0"/>
              </a:rPr>
            </a:br>
            <a:r>
              <a:rPr lang="ru-RU" dirty="0">
                <a:latin typeface="Circe Light" panose="020B0402020203020203" pitchFamily="34" charset="0"/>
              </a:rPr>
              <a:t>не наследие?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A89400-AF73-33DC-03A6-B47608823BA6}"/>
              </a:ext>
            </a:extLst>
          </p:cNvPr>
          <p:cNvSpPr txBox="1"/>
          <p:nvPr/>
        </p:nvSpPr>
        <p:spPr>
          <a:xfrm>
            <a:off x="186012" y="5501461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irce Light" panose="020B0402020203020203" pitchFamily="34" charset="0"/>
              </a:rPr>
              <a:t>А почему я должен</a:t>
            </a:r>
            <a:br>
              <a:rPr lang="ru-RU" dirty="0">
                <a:latin typeface="Circe Light" panose="020B0402020203020203" pitchFamily="34" charset="0"/>
              </a:rPr>
            </a:br>
            <a:r>
              <a:rPr lang="ru-RU" dirty="0">
                <a:latin typeface="Circe Light" panose="020B0402020203020203" pitchFamily="34" charset="0"/>
              </a:rPr>
              <a:t>этим заниматься?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27BA47E-F63F-D689-5B40-EFFA2ED64F86}"/>
              </a:ext>
            </a:extLst>
          </p:cNvPr>
          <p:cNvCxnSpPr>
            <a:cxnSpLocks/>
          </p:cNvCxnSpPr>
          <p:nvPr/>
        </p:nvCxnSpPr>
        <p:spPr>
          <a:xfrm>
            <a:off x="511357" y="3429000"/>
            <a:ext cx="888818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D7F86DA-35CA-2246-D948-3ED576B34176}"/>
              </a:ext>
            </a:extLst>
          </p:cNvPr>
          <p:cNvCxnSpPr>
            <a:cxnSpLocks/>
          </p:cNvCxnSpPr>
          <p:nvPr/>
        </p:nvCxnSpPr>
        <p:spPr>
          <a:xfrm>
            <a:off x="1514473" y="2795588"/>
            <a:ext cx="2038351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14B6447-5C51-0B78-5776-808D4F17E622}"/>
              </a:ext>
            </a:extLst>
          </p:cNvPr>
          <p:cNvCxnSpPr>
            <a:cxnSpLocks/>
          </p:cNvCxnSpPr>
          <p:nvPr/>
        </p:nvCxnSpPr>
        <p:spPr>
          <a:xfrm>
            <a:off x="3581400" y="3429000"/>
            <a:ext cx="2690813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518714D-529A-568C-4428-03F0A5270CEA}"/>
              </a:ext>
            </a:extLst>
          </p:cNvPr>
          <p:cNvCxnSpPr>
            <a:cxnSpLocks/>
          </p:cNvCxnSpPr>
          <p:nvPr/>
        </p:nvCxnSpPr>
        <p:spPr>
          <a:xfrm>
            <a:off x="6272213" y="2795588"/>
            <a:ext cx="294322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82060C0-5D89-2373-E7E3-CCFCF02539C6}"/>
              </a:ext>
            </a:extLst>
          </p:cNvPr>
          <p:cNvCxnSpPr>
            <a:cxnSpLocks/>
          </p:cNvCxnSpPr>
          <p:nvPr/>
        </p:nvCxnSpPr>
        <p:spPr>
          <a:xfrm>
            <a:off x="9275980" y="3429000"/>
            <a:ext cx="2425483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7905EE49-F60C-D954-4251-F6B04E37C865}"/>
              </a:ext>
            </a:extLst>
          </p:cNvPr>
          <p:cNvCxnSpPr>
            <a:stCxn id="16" idx="0"/>
          </p:cNvCxnSpPr>
          <p:nvPr/>
        </p:nvCxnSpPr>
        <p:spPr>
          <a:xfrm flipV="1">
            <a:off x="10402493" y="3462601"/>
            <a:ext cx="139822" cy="598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0254B087-CD0D-BF2D-3941-996FA497BA09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486900" y="3462601"/>
            <a:ext cx="294269" cy="1392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A53BAF20-AA8A-4D52-623C-69E6904BF18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218683" y="1287409"/>
            <a:ext cx="578603" cy="148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500968B5-E134-8AE4-40E3-BA4BD53F75B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087609" y="2392706"/>
            <a:ext cx="284741" cy="37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255A9A59-C044-5881-8C14-E9F2106773A2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4145617" y="3487938"/>
            <a:ext cx="395408" cy="700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2A443541-2DC0-1EDF-30B2-71267AC5CFBD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806745" y="3487938"/>
            <a:ext cx="207321" cy="1248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A3A56058-1831-18D7-77BF-DD172F2569E6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798030" y="3516545"/>
            <a:ext cx="197434" cy="1816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96226E95-FEAE-6897-CFB3-BA08E5E81E7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1875097" y="1422881"/>
            <a:ext cx="756552" cy="1346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377B44CA-7B2C-11A9-3F5A-2473570D14A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965419" y="2319422"/>
            <a:ext cx="377754" cy="449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17E2713A-AC7C-EA8A-F80E-61CD282E4808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92468" y="3516545"/>
            <a:ext cx="407705" cy="758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B6AE516B-F065-9B7A-CA7A-A5B23B707E40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334862" y="3462601"/>
            <a:ext cx="927625" cy="1458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A89369DD-722D-748D-2E6D-CD490F2D8DED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89162" y="3543724"/>
            <a:ext cx="664611" cy="1957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А что можно делать с наследием?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8ED36B-3198-9025-EE22-6DAFF3D63305}"/>
              </a:ext>
            </a:extLst>
          </p:cNvPr>
          <p:cNvSpPr txBox="1">
            <a:spLocks/>
          </p:cNvSpPr>
          <p:nvPr/>
        </p:nvSpPr>
        <p:spPr>
          <a:xfrm>
            <a:off x="634400" y="953571"/>
            <a:ext cx="42821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Circe" panose="020B0502020203020203" pitchFamily="34" charset="0"/>
              </a:rPr>
              <a:t>Консервация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45E09B3-F7B5-ADE9-1831-2B6E0BEB9A37}"/>
              </a:ext>
            </a:extLst>
          </p:cNvPr>
          <p:cNvSpPr txBox="1">
            <a:spLocks/>
          </p:cNvSpPr>
          <p:nvPr/>
        </p:nvSpPr>
        <p:spPr>
          <a:xfrm>
            <a:off x="1866542" y="3713028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Circe" panose="020B0502020203020203" pitchFamily="34" charset="0"/>
              </a:rPr>
              <a:t>Реставрация с приспособлением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AD89792-A88A-A499-640E-2C3230EC693B}"/>
              </a:ext>
            </a:extLst>
          </p:cNvPr>
          <p:cNvSpPr txBox="1">
            <a:spLocks/>
          </p:cNvSpPr>
          <p:nvPr/>
        </p:nvSpPr>
        <p:spPr>
          <a:xfrm>
            <a:off x="6148933" y="996731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Circe" panose="020B0502020203020203" pitchFamily="34" charset="0"/>
              </a:rPr>
              <a:t>Реставрация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F7D67AF-78B1-57FC-2024-EB58355E520D}"/>
              </a:ext>
            </a:extLst>
          </p:cNvPr>
          <p:cNvSpPr txBox="1">
            <a:spLocks/>
          </p:cNvSpPr>
          <p:nvPr/>
        </p:nvSpPr>
        <p:spPr>
          <a:xfrm>
            <a:off x="7275403" y="3426732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Circe" panose="020B0502020203020203" pitchFamily="34" charset="0"/>
              </a:rPr>
              <a:t>Реконструкция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7873E-66CD-419F-4A46-11A1D556C64C}"/>
              </a:ext>
            </a:extLst>
          </p:cNvPr>
          <p:cNvSpPr txBox="1"/>
          <p:nvPr/>
        </p:nvSpPr>
        <p:spPr>
          <a:xfrm>
            <a:off x="973305" y="1842567"/>
            <a:ext cx="3943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защита объектов от внешних природных факторов, например от размывания водой, а также от действий людей, которые могут наносить вред объектам</a:t>
            </a:r>
          </a:p>
          <a:p>
            <a:endParaRPr lang="ru-RU" dirty="0">
              <a:latin typeface="Circe" panose="020B0502020203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105AA-C950-625B-6534-5E6A48AE7E85}"/>
              </a:ext>
            </a:extLst>
          </p:cNvPr>
          <p:cNvSpPr txBox="1"/>
          <p:nvPr/>
        </p:nvSpPr>
        <p:spPr>
          <a:xfrm>
            <a:off x="6489369" y="1868442"/>
            <a:ext cx="472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полное сохранение внешней и внутренней отделки здания, его планировки, а также объектов, находящихся внутри него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17EBD-18B7-26C0-33AB-C7E72E3BB148}"/>
              </a:ext>
            </a:extLst>
          </p:cNvPr>
          <p:cNvSpPr txBox="1"/>
          <p:nvPr/>
        </p:nvSpPr>
        <p:spPr>
          <a:xfrm>
            <a:off x="2205447" y="4840053"/>
            <a:ext cx="4283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сохранение здания и его объектов с добавлением каких-либо необходимых деталей — например, для того чтобы создать доступную среду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D54C6-8A71-44B6-17ED-15366DBB3381}"/>
              </a:ext>
            </a:extLst>
          </p:cNvPr>
          <p:cNvSpPr txBox="1"/>
          <p:nvPr/>
        </p:nvSpPr>
        <p:spPr>
          <a:xfrm>
            <a:off x="7615841" y="4337279"/>
            <a:ext cx="377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частичное сохранение внешней и внутренней отделки здания</a:t>
            </a:r>
          </a:p>
        </p:txBody>
      </p:sp>
    </p:spTree>
    <p:extLst>
      <p:ext uri="{BB962C8B-B14F-4D97-AF65-F5344CB8AC3E}">
        <p14:creationId xmlns:p14="http://schemas.microsoft.com/office/powerpoint/2010/main" val="218417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Редевелопмент – общестрановой тренд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4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28ED36B-3198-9025-EE22-6DAFF3D63305}"/>
              </a:ext>
            </a:extLst>
          </p:cNvPr>
          <p:cNvSpPr txBox="1">
            <a:spLocks/>
          </p:cNvSpPr>
          <p:nvPr/>
        </p:nvSpPr>
        <p:spPr>
          <a:xfrm>
            <a:off x="1046546" y="1814579"/>
            <a:ext cx="42821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Circe" panose="020B0502020203020203" pitchFamily="34" charset="0"/>
              </a:rPr>
              <a:t>Редевелопмент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DBFE3E3-22BE-A296-9A25-8C5E9E158C2B}"/>
              </a:ext>
            </a:extLst>
          </p:cNvPr>
          <p:cNvSpPr txBox="1">
            <a:spLocks/>
          </p:cNvSpPr>
          <p:nvPr/>
        </p:nvSpPr>
        <p:spPr>
          <a:xfrm>
            <a:off x="4036739" y="3011134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 err="1">
                <a:latin typeface="Circe" panose="020B0502020203020203" pitchFamily="34" charset="0"/>
              </a:rPr>
              <a:t>Редеконструкция</a:t>
            </a:r>
            <a:endParaRPr lang="ru-RU" b="0" dirty="0">
              <a:latin typeface="Circe" panose="020B0502020203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45E09B3-F7B5-ADE9-1831-2B6E0BEB9A37}"/>
              </a:ext>
            </a:extLst>
          </p:cNvPr>
          <p:cNvSpPr txBox="1">
            <a:spLocks/>
          </p:cNvSpPr>
          <p:nvPr/>
        </p:nvSpPr>
        <p:spPr>
          <a:xfrm>
            <a:off x="760906" y="4336697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 err="1">
                <a:latin typeface="Circe" panose="020B0502020203020203" pitchFamily="34" charset="0"/>
              </a:rPr>
              <a:t>Ревитализация</a:t>
            </a:r>
            <a:endParaRPr lang="ru-RU" b="0" dirty="0">
              <a:latin typeface="Circe" panose="020B0502020203020203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AD89792-A88A-A499-640E-2C3230EC693B}"/>
              </a:ext>
            </a:extLst>
          </p:cNvPr>
          <p:cNvSpPr txBox="1">
            <a:spLocks/>
          </p:cNvSpPr>
          <p:nvPr/>
        </p:nvSpPr>
        <p:spPr>
          <a:xfrm>
            <a:off x="7601990" y="1527946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solidFill>
                  <a:srgbClr val="C00000"/>
                </a:solidFill>
                <a:latin typeface="Circe" panose="020B0502020203020203" pitchFamily="34" charset="0"/>
              </a:rPr>
              <a:t>Ревалоризация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F7D67AF-78B1-57FC-2024-EB58355E520D}"/>
              </a:ext>
            </a:extLst>
          </p:cNvPr>
          <p:cNvSpPr txBox="1">
            <a:spLocks/>
          </p:cNvSpPr>
          <p:nvPr/>
        </p:nvSpPr>
        <p:spPr>
          <a:xfrm>
            <a:off x="6416948" y="5035258"/>
            <a:ext cx="4760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Circe" panose="020B0502020203020203" pitchFamily="34" charset="0"/>
              </a:rPr>
              <a:t>Реновация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6DA1D-DC00-E578-2F94-69550CF998F7}"/>
              </a:ext>
            </a:extLst>
          </p:cNvPr>
          <p:cNvSpPr txBox="1"/>
          <p:nvPr/>
        </p:nvSpPr>
        <p:spPr>
          <a:xfrm>
            <a:off x="10220959" y="3639914"/>
            <a:ext cx="5581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atin typeface="Circe Bold" panose="020B0502020203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791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Том Сойер фест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5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8B19585-D2AF-8998-EF1B-EACB5638D110}"/>
              </a:ext>
            </a:extLst>
          </p:cNvPr>
          <p:cNvSpPr txBox="1">
            <a:spLocks/>
          </p:cNvSpPr>
          <p:nvPr/>
        </p:nvSpPr>
        <p:spPr>
          <a:xfrm>
            <a:off x="263525" y="524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Фестиваль восстановления исторической среды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ED24F-1886-040E-73AA-2E07CA29DABD}"/>
              </a:ext>
            </a:extLst>
          </p:cNvPr>
          <p:cNvSpPr txBox="1"/>
          <p:nvPr/>
        </p:nvSpPr>
        <p:spPr>
          <a:xfrm>
            <a:off x="263525" y="1449251"/>
            <a:ext cx="44976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Фестиваль для тех, кто хочет сделать город лучше, перейти от слов к делу, выбрать и привести в порядок внешний вид города, обратить внимание на ценность исторической среды и объединить городских активистов в деятельное сообщество.</a:t>
            </a:r>
            <a:endParaRPr lang="ru-RU" dirty="0">
              <a:latin typeface="Circe" panose="020B0502020203020203" pitchFamily="34" charset="0"/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C33EFCCF-B0B7-A1CE-2C91-3907BE60C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4" t="8793" r="5157" b="10949"/>
          <a:stretch/>
        </p:blipFill>
        <p:spPr bwMode="auto">
          <a:xfrm>
            <a:off x="9059917" y="133105"/>
            <a:ext cx="2423292" cy="24232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8F4EE-12F6-3968-6B2F-F8319C0F1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6" t="15653" r="7766"/>
          <a:stretch/>
        </p:blipFill>
        <p:spPr>
          <a:xfrm>
            <a:off x="263525" y="3667827"/>
            <a:ext cx="2612433" cy="2665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159A8-03FD-A571-0372-FDD265757353}"/>
              </a:ext>
            </a:extLst>
          </p:cNvPr>
          <p:cNvSpPr txBox="1"/>
          <p:nvPr/>
        </p:nvSpPr>
        <p:spPr>
          <a:xfrm>
            <a:off x="3005958" y="4578758"/>
            <a:ext cx="3237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irce" panose="020B0502020203020203" pitchFamily="34" charset="0"/>
              </a:rPr>
              <a:t>География проекта обширна.</a:t>
            </a:r>
            <a:br>
              <a:rPr lang="ru-RU" dirty="0">
                <a:latin typeface="Circe" panose="020B0502020203020203" pitchFamily="34" charset="0"/>
              </a:rPr>
            </a:br>
            <a:br>
              <a:rPr lang="ru-RU" dirty="0">
                <a:latin typeface="Circe" panose="020B0502020203020203" pitchFamily="34" charset="0"/>
              </a:rPr>
            </a:br>
            <a:r>
              <a:rPr lang="ru-RU" dirty="0">
                <a:latin typeface="Circe" panose="020B0502020203020203" pitchFamily="34" charset="0"/>
              </a:rPr>
              <a:t>Преимущественно – европейская часть страны, но постепенно выходит за Урал и углубляется на Север и Юг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E8D83-1E7E-01F1-BFE2-B6BCB96DC8E4}"/>
              </a:ext>
            </a:extLst>
          </p:cNvPr>
          <p:cNvSpPr txBox="1"/>
          <p:nvPr/>
        </p:nvSpPr>
        <p:spPr>
          <a:xfrm>
            <a:off x="6132147" y="1474242"/>
            <a:ext cx="22236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irce" panose="020B0502020203020203" pitchFamily="34" charset="0"/>
              </a:rPr>
              <a:t>автор идеи – </a:t>
            </a:r>
            <a:br>
              <a:rPr lang="ru-RU" sz="2000" dirty="0">
                <a:latin typeface="Circe" panose="020B0502020203020203" pitchFamily="34" charset="0"/>
              </a:rPr>
            </a:br>
            <a:r>
              <a:rPr lang="ru-RU" sz="2000" b="1" dirty="0">
                <a:latin typeface="Circe Bold" panose="020B0502020203020203" pitchFamily="34" charset="0"/>
              </a:rPr>
              <a:t>Андрей Кочетков</a:t>
            </a:r>
          </a:p>
          <a:p>
            <a:endParaRPr lang="ru-RU" sz="2000" dirty="0">
              <a:latin typeface="Circe" panose="020B0502020203020203" pitchFamily="34" charset="0"/>
            </a:endParaRPr>
          </a:p>
          <a:p>
            <a:r>
              <a:rPr lang="ru-RU" sz="2000" dirty="0">
                <a:latin typeface="Circe" panose="020B0502020203020203" pitchFamily="34" charset="0"/>
              </a:rPr>
              <a:t>Самара </a:t>
            </a:r>
          </a:p>
          <a:p>
            <a:endParaRPr lang="ru-RU" sz="2000" dirty="0">
              <a:latin typeface="Circe" panose="020B0502020203020203" pitchFamily="34" charset="0"/>
            </a:endParaRPr>
          </a:p>
          <a:p>
            <a:r>
              <a:rPr lang="ru-RU" sz="2000" dirty="0">
                <a:latin typeface="Circe" panose="020B0502020203020203" pitchFamily="34" charset="0"/>
              </a:rPr>
              <a:t>2015 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3EFA77-628E-DC44-9867-9D07C7FD6846}"/>
              </a:ext>
            </a:extLst>
          </p:cNvPr>
          <p:cNvSpPr txBox="1"/>
          <p:nvPr/>
        </p:nvSpPr>
        <p:spPr>
          <a:xfrm>
            <a:off x="4882206" y="1490008"/>
            <a:ext cx="12137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irce Bold" panose="020B0502020203020203" pitchFamily="34" charset="0"/>
              </a:rPr>
              <a:t>КТО?</a:t>
            </a:r>
            <a:br>
              <a:rPr lang="ru-RU" sz="2000" b="1" dirty="0">
                <a:latin typeface="Circe Bold" panose="020B0502020203020203" pitchFamily="34" charset="0"/>
              </a:rPr>
            </a:br>
            <a:endParaRPr lang="ru-RU" sz="2000" b="1" dirty="0">
              <a:latin typeface="Circe Bold" panose="020B0502020203020203" pitchFamily="34" charset="0"/>
            </a:endParaRPr>
          </a:p>
          <a:p>
            <a:endParaRPr lang="ru-RU" sz="2000" b="1" dirty="0">
              <a:latin typeface="Circe Bold" panose="020B0502020203020203" pitchFamily="34" charset="0"/>
            </a:endParaRPr>
          </a:p>
          <a:p>
            <a:r>
              <a:rPr lang="ru-RU" sz="2000" b="1" dirty="0">
                <a:latin typeface="Circe Bold" panose="020B0502020203020203" pitchFamily="34" charset="0"/>
              </a:rPr>
              <a:t>ГДЕ?</a:t>
            </a:r>
            <a:br>
              <a:rPr lang="ru-RU" sz="2000" b="1" dirty="0">
                <a:latin typeface="Circe Bold" panose="020B0502020203020203" pitchFamily="34" charset="0"/>
              </a:rPr>
            </a:br>
            <a:br>
              <a:rPr lang="ru-RU" sz="2000" b="1" dirty="0">
                <a:latin typeface="Circe Bold" panose="020B0502020203020203" pitchFamily="34" charset="0"/>
              </a:rPr>
            </a:br>
            <a:r>
              <a:rPr lang="ru-RU" sz="2000" b="1" dirty="0">
                <a:latin typeface="Circe Bold" panose="020B0502020203020203" pitchFamily="34" charset="0"/>
              </a:rPr>
              <a:t>КОГДА?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E03E934-8F18-5FE0-A77C-D1D81E161455}"/>
              </a:ext>
            </a:extLst>
          </p:cNvPr>
          <p:cNvSpPr/>
          <p:nvPr/>
        </p:nvSpPr>
        <p:spPr>
          <a:xfrm>
            <a:off x="4761186" y="1449251"/>
            <a:ext cx="3849414" cy="2031325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A33D2F-242D-1B86-F1BA-77E35EF25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990" y="3604264"/>
            <a:ext cx="4446950" cy="266525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ED3A4B-C732-AD11-B934-87AC20739C16}"/>
              </a:ext>
            </a:extLst>
          </p:cNvPr>
          <p:cNvSpPr txBox="1"/>
          <p:nvPr/>
        </p:nvSpPr>
        <p:spPr>
          <a:xfrm>
            <a:off x="3212091" y="3675724"/>
            <a:ext cx="353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irce Bold" panose="020B0502020203020203" pitchFamily="34" charset="0"/>
              </a:rPr>
              <a:t>Волонтёрское движение единомышленников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C94461-B8BF-5147-17CE-CC63676F6125}"/>
              </a:ext>
            </a:extLst>
          </p:cNvPr>
          <p:cNvSpPr txBox="1"/>
          <p:nvPr/>
        </p:nvSpPr>
        <p:spPr>
          <a:xfrm>
            <a:off x="9581310" y="2889400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tsfest.ru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Том Сойер фест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6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8B19585-D2AF-8998-EF1B-EACB5638D110}"/>
              </a:ext>
            </a:extLst>
          </p:cNvPr>
          <p:cNvSpPr txBox="1">
            <a:spLocks/>
          </p:cNvSpPr>
          <p:nvPr/>
        </p:nvSpPr>
        <p:spPr>
          <a:xfrm>
            <a:off x="263525" y="524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Фестиваль восстановления исторической среды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C33EFCCF-B0B7-A1CE-2C91-3907BE60C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4" t="8793" r="5157" b="10949"/>
          <a:stretch/>
        </p:blipFill>
        <p:spPr bwMode="auto">
          <a:xfrm>
            <a:off x="9059917" y="133105"/>
            <a:ext cx="2423292" cy="24232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, книга, Печать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AE29EE6-41DD-8F3A-7682-60DC8545D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5" t="3793" r="12619" b="31244"/>
          <a:stretch/>
        </p:blipFill>
        <p:spPr>
          <a:xfrm>
            <a:off x="263525" y="1697970"/>
            <a:ext cx="4809140" cy="3219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DB85E-9BDA-301A-CB8D-9458DCB118C9}"/>
              </a:ext>
            </a:extLst>
          </p:cNvPr>
          <p:cNvSpPr txBox="1"/>
          <p:nvPr/>
        </p:nvSpPr>
        <p:spPr>
          <a:xfrm>
            <a:off x="604068" y="4917357"/>
            <a:ext cx="4128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irce Bold" panose="020B0502020203020203" pitchFamily="34" charset="0"/>
              </a:rPr>
              <a:t>Методические пособия</a:t>
            </a:r>
          </a:p>
        </p:txBody>
      </p:sp>
      <p:pic>
        <p:nvPicPr>
          <p:cNvPr id="15" name="Рисунок 14" descr="Изображение выглядит как рукописный текс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4ACDB6B-537E-3062-9471-B6A064CDA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6" t="6843" r="3651" b="4786"/>
          <a:stretch/>
        </p:blipFill>
        <p:spPr>
          <a:xfrm>
            <a:off x="5413208" y="3537021"/>
            <a:ext cx="5431997" cy="2941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ECBF80-31AE-3921-83D5-B60BD6311650}"/>
              </a:ext>
            </a:extLst>
          </p:cNvPr>
          <p:cNvSpPr txBox="1"/>
          <p:nvPr/>
        </p:nvSpPr>
        <p:spPr>
          <a:xfrm>
            <a:off x="5413208" y="2831103"/>
            <a:ext cx="3578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irce Bold" panose="020B0502020203020203" pitchFamily="34" charset="0"/>
              </a:rPr>
              <a:t>Основные ценности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26775-1336-B08A-4A91-E0FE4009B055}"/>
              </a:ext>
            </a:extLst>
          </p:cNvPr>
          <p:cNvSpPr txBox="1"/>
          <p:nvPr/>
        </p:nvSpPr>
        <p:spPr>
          <a:xfrm>
            <a:off x="528962" y="6233060"/>
            <a:ext cx="4108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http://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tsfest.ru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/category/technologies/tech-books/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Circe" panose="020B050202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B1D8-A5D3-DA2F-1A00-BFA9B088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 err="1"/>
              <a:t>Культпатруль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7</a:t>
            </a:fld>
            <a:endParaRPr lang="ru-RU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6C89D24-DB29-085A-EEA8-40AD1474C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0385" r="9943" b="6007"/>
          <a:stretch/>
        </p:blipFill>
        <p:spPr bwMode="auto">
          <a:xfrm>
            <a:off x="9040845" y="133105"/>
            <a:ext cx="2461436" cy="24232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9C9D85A-CC0E-EEA2-ADC9-8ACFB0D2D134}"/>
              </a:ext>
            </a:extLst>
          </p:cNvPr>
          <p:cNvSpPr txBox="1">
            <a:spLocks/>
          </p:cNvSpPr>
          <p:nvPr/>
        </p:nvSpPr>
        <p:spPr>
          <a:xfrm>
            <a:off x="263525" y="662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irce Bold" panose="020B0502020203020203" pitchFamily="34" charset="0"/>
                <a:ea typeface="+mj-ea"/>
                <a:cs typeface="+mj-cs"/>
              </a:defRPr>
            </a:lvl1pPr>
          </a:lstStyle>
          <a:p>
            <a:r>
              <a:rPr lang="ru-RU" sz="2800" b="0" dirty="0">
                <a:latin typeface="Circe" panose="020B0502020203020203" pitchFamily="34" charset="0"/>
              </a:rPr>
              <a:t>Молодежный проект в сфере популяризации </a:t>
            </a:r>
            <a:br>
              <a:rPr lang="ru-RU" sz="2800" b="0" dirty="0">
                <a:latin typeface="Circe" panose="020B0502020203020203" pitchFamily="34" charset="0"/>
              </a:rPr>
            </a:br>
            <a:r>
              <a:rPr lang="ru-RU" sz="2800" b="0" dirty="0">
                <a:latin typeface="Circe" panose="020B0502020203020203" pitchFamily="34" charset="0"/>
              </a:rPr>
              <a:t>культурного наследия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E135C-A3F0-67E2-DD46-D529F0D51ED5}"/>
              </a:ext>
            </a:extLst>
          </p:cNvPr>
          <p:cNvSpPr txBox="1"/>
          <p:nvPr/>
        </p:nvSpPr>
        <p:spPr>
          <a:xfrm>
            <a:off x="9208661" y="2889400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ru-RU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культпатруль.рф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5BB49-AF64-74E4-84D5-C319EC18D710}"/>
              </a:ext>
            </a:extLst>
          </p:cNvPr>
          <p:cNvSpPr txBox="1"/>
          <p:nvPr/>
        </p:nvSpPr>
        <p:spPr>
          <a:xfrm>
            <a:off x="5422416" y="4617790"/>
            <a:ext cx="6546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Circe" panose="020B0502020203020203" pitchFamily="34" charset="0"/>
              </a:rPr>
              <a:t>«Мы хотим, чтобы каждый молодой человек в России обратил внимание на то, почему важно бережно относится к культурному наследию городов. Через разные форматы мы даем наследию голос, а молодежи инструмент, чтобы и в 2220 году была возможность увидеть исторические архитектурные памятники городов России»</a:t>
            </a:r>
          </a:p>
        </p:txBody>
      </p:sp>
      <p:pic>
        <p:nvPicPr>
          <p:cNvPr id="16" name="Рисунок 15" descr="Изображение выглядит как текст, рисунок, чернила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A859F5-E259-2343-57E7-463B380C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12" y="1754346"/>
            <a:ext cx="4675517" cy="45087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347668-5728-CE10-D739-0F4303AAA04C}"/>
              </a:ext>
            </a:extLst>
          </p:cNvPr>
          <p:cNvSpPr txBox="1"/>
          <p:nvPr/>
        </p:nvSpPr>
        <p:spPr>
          <a:xfrm>
            <a:off x="6672358" y="2206505"/>
            <a:ext cx="2919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irce" panose="020B0502020203020203" pitchFamily="34" charset="0"/>
              </a:rPr>
              <a:t>АНО «Центр молодёжного </a:t>
            </a:r>
          </a:p>
          <a:p>
            <a:r>
              <a:rPr lang="ru-RU" sz="2000" dirty="0">
                <a:latin typeface="Circe" panose="020B0502020203020203" pitchFamily="34" charset="0"/>
              </a:rPr>
              <a:t>туризма»</a:t>
            </a:r>
            <a:endParaRPr lang="ru-RU" sz="2000" b="1" dirty="0">
              <a:latin typeface="Circe Bold" panose="020B0502020203020203" pitchFamily="34" charset="0"/>
            </a:endParaRPr>
          </a:p>
          <a:p>
            <a:endParaRPr lang="ru-RU" sz="2000" dirty="0">
              <a:latin typeface="Circe" panose="020B0502020203020203" pitchFamily="34" charset="0"/>
            </a:endParaRPr>
          </a:p>
          <a:p>
            <a:r>
              <a:rPr lang="ru-RU" sz="2000" dirty="0">
                <a:latin typeface="Circe" panose="020B0502020203020203" pitchFamily="34" charset="0"/>
              </a:rPr>
              <a:t>Москва </a:t>
            </a:r>
          </a:p>
          <a:p>
            <a:endParaRPr lang="ru-RU" sz="2000" dirty="0">
              <a:latin typeface="Circe" panose="020B0502020203020203" pitchFamily="34" charset="0"/>
            </a:endParaRPr>
          </a:p>
          <a:p>
            <a:r>
              <a:rPr lang="ru-RU" sz="2000" dirty="0">
                <a:latin typeface="Circe" panose="020B0502020203020203" pitchFamily="34" charset="0"/>
              </a:rPr>
              <a:t>2017 г. (2005 г.)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F0E76D-48A1-2CB9-8EF0-8C0FD5E77431}"/>
              </a:ext>
            </a:extLst>
          </p:cNvPr>
          <p:cNvSpPr txBox="1"/>
          <p:nvPr/>
        </p:nvSpPr>
        <p:spPr>
          <a:xfrm>
            <a:off x="5422416" y="2222271"/>
            <a:ext cx="11961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irce Bold" panose="020B0502020203020203" pitchFamily="34" charset="0"/>
              </a:rPr>
              <a:t>КТО?</a:t>
            </a:r>
            <a:br>
              <a:rPr lang="ru-RU" sz="2000" b="1" dirty="0">
                <a:latin typeface="Circe Bold" panose="020B0502020203020203" pitchFamily="34" charset="0"/>
              </a:rPr>
            </a:br>
            <a:endParaRPr lang="ru-RU" sz="2000" b="1" dirty="0">
              <a:latin typeface="Circe Bold" panose="020B0502020203020203" pitchFamily="34" charset="0"/>
            </a:endParaRPr>
          </a:p>
          <a:p>
            <a:endParaRPr lang="ru-RU" sz="2000" b="1" dirty="0">
              <a:latin typeface="Circe Bold" panose="020B0502020203020203" pitchFamily="34" charset="0"/>
            </a:endParaRPr>
          </a:p>
          <a:p>
            <a:endParaRPr lang="ru-RU" sz="2000" b="1" dirty="0">
              <a:latin typeface="Circe Bold" panose="020B0502020203020203" pitchFamily="34" charset="0"/>
            </a:endParaRPr>
          </a:p>
          <a:p>
            <a:r>
              <a:rPr lang="ru-RU" sz="2000" b="1" dirty="0">
                <a:latin typeface="Circe Bold" panose="020B0502020203020203" pitchFamily="34" charset="0"/>
              </a:rPr>
              <a:t>ГДЕ?</a:t>
            </a:r>
            <a:br>
              <a:rPr lang="ru-RU" sz="2000" b="1" dirty="0">
                <a:latin typeface="Circe Bold" panose="020B0502020203020203" pitchFamily="34" charset="0"/>
              </a:rPr>
            </a:br>
            <a:br>
              <a:rPr lang="ru-RU" sz="2000" b="1" dirty="0">
                <a:latin typeface="Circe Bold" panose="020B0502020203020203" pitchFamily="34" charset="0"/>
              </a:rPr>
            </a:br>
            <a:r>
              <a:rPr lang="ru-RU" sz="2000" b="1" dirty="0">
                <a:latin typeface="Circe Bold" panose="020B0502020203020203" pitchFamily="34" charset="0"/>
              </a:rPr>
              <a:t>КОГДА?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14AAF9C-6DBC-7B8F-C4BA-5DA93BD5F9E0}"/>
              </a:ext>
            </a:extLst>
          </p:cNvPr>
          <p:cNvSpPr/>
          <p:nvPr/>
        </p:nvSpPr>
        <p:spPr>
          <a:xfrm>
            <a:off x="5301396" y="2181514"/>
            <a:ext cx="3849414" cy="2287526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6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8</a:t>
            </a:fld>
            <a:endParaRPr lang="ru-RU"/>
          </a:p>
        </p:txBody>
      </p:sp>
      <p:pic>
        <p:nvPicPr>
          <p:cNvPr id="8" name="Рисунок 7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A96AB47-0D97-D9C5-AD54-3640FA69B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8" y="965406"/>
            <a:ext cx="10264845" cy="539094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39E54B8-87DF-F274-245F-AB53ED7A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#</a:t>
            </a:r>
            <a:r>
              <a:rPr lang="ru-RU" dirty="0" err="1"/>
              <a:t>полезнопутешествуй</a:t>
            </a:r>
            <a:endParaRPr lang="ru-RU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6C89D24-DB29-085A-EEA8-40AD1474C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0385" r="9943" b="6007"/>
          <a:stretch/>
        </p:blipFill>
        <p:spPr bwMode="auto">
          <a:xfrm>
            <a:off x="8375956" y="136525"/>
            <a:ext cx="2461436" cy="24232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7882A-4FBA-8B3A-C365-C20853C84B17}"/>
              </a:ext>
            </a:extLst>
          </p:cNvPr>
          <p:cNvSpPr txBox="1"/>
          <p:nvPr/>
        </p:nvSpPr>
        <p:spPr>
          <a:xfrm>
            <a:off x="640254" y="3121223"/>
            <a:ext cx="2784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https://</a:t>
            </a:r>
            <a:r>
              <a:rPr lang="ru-RU" sz="1400" dirty="0" err="1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полезнопутешествуй.рф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irce" panose="020B0502020203020203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3735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1144AB80-5374-2586-6BE8-6715C97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12.05.2023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A34A18-E29E-B4FD-B074-D7FC51A9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33ACA-DE0D-F644-9179-D04F0E7AEA2A}" type="slidenum">
              <a:rPr lang="ru-RU" smtClean="0"/>
              <a:t>9</a:t>
            </a:fld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39E54B8-87DF-F274-245F-AB53ED7A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515600" cy="1325563"/>
          </a:xfrm>
        </p:spPr>
        <p:txBody>
          <a:bodyPr/>
          <a:lstStyle/>
          <a:p>
            <a:r>
              <a:rPr lang="ru-RU" dirty="0"/>
              <a:t>#</a:t>
            </a:r>
            <a:r>
              <a:rPr lang="ru-RU" dirty="0" err="1"/>
              <a:t>полезнопутешествуй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B16A3D-A26F-5124-E032-DF6A8B0C0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4" y="1233633"/>
            <a:ext cx="8524796" cy="5104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40EF5-6AF4-20D5-4636-1F239C45C210}"/>
              </a:ext>
            </a:extLst>
          </p:cNvPr>
          <p:cNvSpPr txBox="1"/>
          <p:nvPr/>
        </p:nvSpPr>
        <p:spPr>
          <a:xfrm>
            <a:off x="8803031" y="3026922"/>
            <a:ext cx="23583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irce Bold" panose="020B0502020203020203" pitchFamily="34" charset="0"/>
              </a:rPr>
              <a:t>ПОЕЗДКА:</a:t>
            </a:r>
          </a:p>
          <a:p>
            <a:endParaRPr lang="ru-RU" b="1" dirty="0">
              <a:latin typeface="Circe Bold" panose="020B0502020203020203" pitchFamily="34" charset="0"/>
            </a:endParaRPr>
          </a:p>
          <a:p>
            <a:r>
              <a:rPr lang="ru-RU" b="1" dirty="0">
                <a:latin typeface="Circe Bold" panose="020B0502020203020203" pitchFamily="34" charset="0"/>
              </a:rPr>
              <a:t>12-15 </a:t>
            </a:r>
            <a:br>
              <a:rPr lang="ru-RU" b="1" dirty="0">
                <a:latin typeface="Circe Bold" panose="020B0502020203020203" pitchFamily="34" charset="0"/>
              </a:rPr>
            </a:br>
            <a:r>
              <a:rPr lang="ru-RU" b="1" dirty="0">
                <a:latin typeface="Circe Bold" panose="020B0502020203020203" pitchFamily="34" charset="0"/>
              </a:rPr>
              <a:t>участников</a:t>
            </a:r>
          </a:p>
          <a:p>
            <a:endParaRPr lang="ru-RU" b="1" dirty="0">
              <a:latin typeface="Circe Bold" panose="020B0502020203020203" pitchFamily="34" charset="0"/>
            </a:endParaRPr>
          </a:p>
          <a:p>
            <a:r>
              <a:rPr lang="ru-RU" b="1" dirty="0">
                <a:latin typeface="Circe Bold" panose="020B0502020203020203" pitchFamily="34" charset="0"/>
              </a:rPr>
              <a:t>18-35 лет </a:t>
            </a:r>
            <a:br>
              <a:rPr lang="ru-RU" b="1" dirty="0">
                <a:latin typeface="Circe Bold" panose="020B0502020203020203" pitchFamily="34" charset="0"/>
              </a:rPr>
            </a:br>
            <a:r>
              <a:rPr lang="ru-RU" b="1" dirty="0">
                <a:latin typeface="Circe Bold" panose="020B0502020203020203" pitchFamily="34" charset="0"/>
              </a:rPr>
              <a:t>возраст участников</a:t>
            </a:r>
          </a:p>
          <a:p>
            <a:endParaRPr lang="ru-RU" b="1" dirty="0">
              <a:latin typeface="Circe Bold" panose="020B0502020203020203" pitchFamily="34" charset="0"/>
            </a:endParaRPr>
          </a:p>
          <a:p>
            <a:r>
              <a:rPr lang="ru-RU" b="1" dirty="0">
                <a:latin typeface="Circe Bold" panose="020B0502020203020203" pitchFamily="34" charset="0"/>
              </a:rPr>
              <a:t>БЕСПЛАТНО</a:t>
            </a:r>
            <a:br>
              <a:rPr lang="ru-RU" b="1" dirty="0">
                <a:latin typeface="Circe Bold" panose="020B0502020203020203" pitchFamily="34" charset="0"/>
              </a:rPr>
            </a:br>
            <a:r>
              <a:rPr lang="ru-RU" b="1" dirty="0">
                <a:latin typeface="Circe Bold" panose="020B0502020203020203" pitchFamily="34" charset="0"/>
              </a:rPr>
              <a:t>для всех участников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97AC5-F3C4-98C0-B400-77A4F9FC7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t="10385" r="9943" b="6007"/>
          <a:stretch/>
        </p:blipFill>
        <p:spPr bwMode="auto">
          <a:xfrm>
            <a:off x="9040845" y="133105"/>
            <a:ext cx="2461436" cy="24232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718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577</TotalTime>
  <Words>1239</Words>
  <Application>Microsoft Office PowerPoint</Application>
  <PresentationFormat>Широкоэкранный</PresentationFormat>
  <Paragraphs>197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Circe</vt:lpstr>
      <vt:lpstr>Circe Bold</vt:lpstr>
      <vt:lpstr>Circe Light</vt:lpstr>
      <vt:lpstr>PT Sans</vt:lpstr>
      <vt:lpstr>Тема Office</vt:lpstr>
      <vt:lpstr>Современные возможности и механизмы работы с культурным наследием</vt:lpstr>
      <vt:lpstr>Презентация PowerPoint</vt:lpstr>
      <vt:lpstr>А что можно делать с наследием? </vt:lpstr>
      <vt:lpstr>Редевелопмент – общестрановой тренд</vt:lpstr>
      <vt:lpstr>Том Сойер фест</vt:lpstr>
      <vt:lpstr>Том Сойер фест</vt:lpstr>
      <vt:lpstr>Культпатруль</vt:lpstr>
      <vt:lpstr>#полезнопутешествуй</vt:lpstr>
      <vt:lpstr>#полезнопутешествуй</vt:lpstr>
      <vt:lpstr>Живое наследие</vt:lpstr>
      <vt:lpstr>Живое наследие</vt:lpstr>
      <vt:lpstr>Самые красивые деревни и городки России</vt:lpstr>
      <vt:lpstr>Самые красивые деревни и городки России</vt:lpstr>
      <vt:lpstr>Деревни-сёла</vt:lpstr>
      <vt:lpstr>Деревни-сёла</vt:lpstr>
      <vt:lpstr>Деревни-сёла. Партнёры</vt:lpstr>
      <vt:lpstr>Фонды. Внимание </vt:lpstr>
      <vt:lpstr>Фонды. Крохино </vt:lpstr>
      <vt:lpstr>Дом за рубль</vt:lpstr>
      <vt:lpstr>Образовательные проекты</vt:lpstr>
      <vt:lpstr>Агентства и общественные движения</vt:lpstr>
      <vt:lpstr>Мы должны сохранять культурное наследие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 Abdullaev</dc:creator>
  <cp:lastModifiedBy>A33609</cp:lastModifiedBy>
  <cp:revision>28</cp:revision>
  <dcterms:created xsi:type="dcterms:W3CDTF">2023-05-12T05:48:39Z</dcterms:created>
  <dcterms:modified xsi:type="dcterms:W3CDTF">2023-05-24T17:53:47Z</dcterms:modified>
</cp:coreProperties>
</file>